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404" r:id="rId3"/>
    <p:sldId id="408" r:id="rId4"/>
    <p:sldId id="260" r:id="rId5"/>
    <p:sldId id="262" r:id="rId6"/>
    <p:sldId id="305" r:id="rId7"/>
    <p:sldId id="283" r:id="rId8"/>
    <p:sldId id="281" r:id="rId9"/>
    <p:sldId id="306" r:id="rId10"/>
    <p:sldId id="280" r:id="rId11"/>
    <p:sldId id="409" r:id="rId12"/>
    <p:sldId id="261" r:id="rId13"/>
    <p:sldId id="307" r:id="rId14"/>
    <p:sldId id="309" r:id="rId15"/>
    <p:sldId id="410" r:id="rId16"/>
    <p:sldId id="308" r:id="rId17"/>
    <p:sldId id="407" r:id="rId18"/>
    <p:sldId id="310" r:id="rId19"/>
    <p:sldId id="311" r:id="rId20"/>
    <p:sldId id="327" r:id="rId21"/>
    <p:sldId id="412" r:id="rId22"/>
    <p:sldId id="312" r:id="rId23"/>
    <p:sldId id="351" r:id="rId24"/>
    <p:sldId id="411" r:id="rId25"/>
    <p:sldId id="358" r:id="rId26"/>
    <p:sldId id="3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C44A44"/>
    <a:srgbClr val="CFD5E8"/>
    <a:srgbClr val="E9E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8"/>
    <p:restoredTop sz="94682"/>
  </p:normalViewPr>
  <p:slideViewPr>
    <p:cSldViewPr snapToGrid="0" snapToObjects="1">
      <p:cViewPr varScale="1">
        <p:scale>
          <a:sx n="128" d="100"/>
          <a:sy n="128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790ED-C9AF-6247-A6EE-C4150216433F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7C59A-E77D-EC4A-B5D1-E7954449A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7668297-12BF-5144-8413-0C27776F4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20AD0-9B62-4A46-9D5E-CBC1A48F2593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DE777BB-63EE-3B4C-B773-F2EE6178A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1163" y="698500"/>
            <a:ext cx="6192837" cy="3484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300C32FE-B584-A644-9931-239DA3EE0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177" tIns="46589" rIns="93177" bIns="46589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17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7862A9D-02E9-2A43-B51B-6320EC2257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815BF7-924C-7C4A-B1E9-0B15947B7FE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038B1A6F-69DE-C947-AC46-1E2EE949A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1163" y="698500"/>
            <a:ext cx="6192837" cy="3484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8015264-4F30-A048-AC2D-DCDA223EDC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177" tIns="46589" rIns="93177" bIns="46589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89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76196E1-1BC8-8047-8591-98F70C77E9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CAD9FD-8EB4-1649-B869-B7D6D4B327D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E5B49A30-2721-C342-B648-B62159218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1163" y="698500"/>
            <a:ext cx="6192837" cy="3484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5432A478-C2FF-5F4F-93F3-728EDDFD2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177" tIns="46589" rIns="93177" bIns="46589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72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76196E1-1BC8-8047-8591-98F70C77E9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CAD9FD-8EB4-1649-B869-B7D6D4B327D2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E5B49A30-2721-C342-B648-B62159218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1163" y="698500"/>
            <a:ext cx="6192837" cy="3484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5432A478-C2FF-5F4F-93F3-728EDDFD2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177" tIns="46589" rIns="93177" bIns="46589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37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6E6096C7-B18D-A89E-02EA-5851D4BEE5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A8028277-0586-0B78-9B3C-4064651FD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LU" altLang="en-L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51C4-47D5-1E47-AA2B-927892FF4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C1BAD-9323-4645-82C7-F492BD71F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993AA-E752-4744-942B-50FBE5B8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29C3E-FE5E-CA48-BE60-71A812CE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4EE1E-75D0-E741-8BCB-0467BCB3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6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AFEB-08A3-1040-B065-8947D19C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6612E-178D-7B4A-BEEA-EF327F412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A0F75-8CDE-4844-BA67-4FD1588C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16F4-A9C3-3244-B600-BC720F76A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14A29-FA43-144E-91B3-F436E945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2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6E0BB-9CEC-6141-AA66-2F3866126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7F503-0704-6945-8521-4667843B0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73C1C-FF52-3542-8879-C0B61AB4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7939-2CD8-DD4A-AF2F-7583D6C98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D544D-8774-094B-AC9E-38801F90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0076-1A83-B84F-8532-153D4F7E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85E01-91D1-6249-9222-1C2713E4C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F60AB-0518-904E-B642-E45DB65E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9B2D-B8AC-1D4B-A74A-7FB920C59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5A376-2A86-8248-A9AB-74E5F7EE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5CA4-F692-5D48-9AC7-E5E2CD38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E69A1-83A2-9E42-9E4B-660E4DC6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425F7-8E7E-EA4D-A2E7-A894AC8EA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88BC-1161-A146-B9D5-70901B59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B1A05-B5D4-F849-8288-E847FFFF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4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A01A-9E3E-6B4D-9AA6-0DB40052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E6C-0060-F04A-884D-63DD3160C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7F9D2-85EA-F84C-A185-282E888F1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984F2-9BEF-EA46-B272-3217836A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49137-036F-CB4D-A72E-9D376083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1EF0D-BD6D-BE4C-A82F-916B200F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1935-42D0-4142-96A4-D950A088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86A15-A8B6-274B-91E4-760A5059F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12349-AF8F-E64F-9986-92E33B31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19CFD-AF67-404B-A00F-7EEA56302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855F6-D49E-8444-8FCD-F13C98CD0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BEC43-FD24-4F41-89E3-DCD061349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E01E6-54E9-C145-8BCB-2123FE10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033FD-5067-CF45-A701-277A597A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8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C5FB-377F-0B48-86A9-0B7534B2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B8F90-D292-4041-A76D-586F9A8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C9468-3DC8-1C42-9A4E-B73749DA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DF98-4020-A44D-959B-D479DE10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40B7D-8F69-234E-9CDF-E13AC5D5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E388C-2F0B-A342-BEC0-195C4ADE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BF3A-D1B2-324B-B135-D1BE77F2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2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135A-55A5-3848-AA53-3E3874BE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3E14-D171-7749-B313-FE3B34AF6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2C421-B010-AB40-885B-3957DD962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91189-6308-834B-B3F5-1B81C7A4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E976A-9963-274E-9477-8A43D0780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584DC-13F3-F443-BCF1-89DEFC3E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5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4D4F-0D4B-EF43-8C43-141D7230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E1C75-4E74-7F4F-A6FC-EB8B63141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3FA42-EC38-1C46-8BDF-2E155243F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95569-376E-D147-8E14-D6ECAA4A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631B6-9729-A849-96DB-B733B36D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8192E-8B95-F947-9152-97F4A409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2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D30C52-1039-364A-ACA1-CA52796A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0" y="542661"/>
            <a:ext cx="10289498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78AC-66F2-D942-975F-5D5E7BF9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Edit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6A226-96B3-2D4F-A381-EAE985E3E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AFD9B-D4E1-7C43-BCDA-4B9E4269013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783F-5E6C-264E-90EC-6C69B2750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7EBB2-614C-CE41-AFCB-CCEA963B9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8B94A-65DC-5743-BE81-BC52535F187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cgs_logo.pdf">
            <a:extLst>
              <a:ext uri="{FF2B5EF4-FFF2-40B4-BE49-F238E27FC236}">
                <a16:creationId xmlns:a16="http://schemas.microsoft.com/office/drawing/2014/main" id="{0DF907B5-93E5-7B4F-AA39-263321268FD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64" y="118945"/>
            <a:ext cx="750252" cy="754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EF7F9-499C-B747-9A91-02619537A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683" y="99160"/>
            <a:ext cx="359052" cy="79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emf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emf"/><Relationship Id="rId10" Type="http://schemas.openxmlformats.org/officeDocument/2006/relationships/image" Target="../media/image48.jpeg"/><Relationship Id="rId4" Type="http://schemas.openxmlformats.org/officeDocument/2006/relationships/image" Target="../media/image42.emf"/><Relationship Id="rId9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20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eg"/><Relationship Id="rId18" Type="http://schemas.openxmlformats.org/officeDocument/2006/relationships/image" Target="../media/image84.jpeg"/><Relationship Id="rId3" Type="http://schemas.openxmlformats.org/officeDocument/2006/relationships/image" Target="../media/image41.emf"/><Relationship Id="rId21" Type="http://schemas.openxmlformats.org/officeDocument/2006/relationships/image" Target="../media/image87.jpe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17" Type="http://schemas.openxmlformats.org/officeDocument/2006/relationships/image" Target="../media/image83.jpeg"/><Relationship Id="rId2" Type="http://schemas.openxmlformats.org/officeDocument/2006/relationships/image" Target="../media/image69.jpeg"/><Relationship Id="rId16" Type="http://schemas.openxmlformats.org/officeDocument/2006/relationships/image" Target="../media/image82.jpeg"/><Relationship Id="rId20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png"/><Relationship Id="rId15" Type="http://schemas.openxmlformats.org/officeDocument/2006/relationships/image" Target="../media/image81.jpeg"/><Relationship Id="rId23" Type="http://schemas.openxmlformats.org/officeDocument/2006/relationships/image" Target="../media/image89.jpeg"/><Relationship Id="rId10" Type="http://schemas.openxmlformats.org/officeDocument/2006/relationships/image" Target="../media/image76.jpeg"/><Relationship Id="rId19" Type="http://schemas.openxmlformats.org/officeDocument/2006/relationships/image" Target="../media/image85.jpeg"/><Relationship Id="rId4" Type="http://schemas.openxmlformats.org/officeDocument/2006/relationships/image" Target="../media/image70.png"/><Relationship Id="rId9" Type="http://schemas.openxmlformats.org/officeDocument/2006/relationships/image" Target="../media/image75.jpeg"/><Relationship Id="rId14" Type="http://schemas.openxmlformats.org/officeDocument/2006/relationships/image" Target="../media/image80.jpeg"/><Relationship Id="rId22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5.tiff"/><Relationship Id="rId3" Type="http://schemas.openxmlformats.org/officeDocument/2006/relationships/image" Target="../media/image95.tiff"/><Relationship Id="rId7" Type="http://schemas.openxmlformats.org/officeDocument/2006/relationships/image" Target="../media/image99.tiff"/><Relationship Id="rId12" Type="http://schemas.openxmlformats.org/officeDocument/2006/relationships/image" Target="../media/image104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image" Target="../media/image103.tiff"/><Relationship Id="rId5" Type="http://schemas.openxmlformats.org/officeDocument/2006/relationships/image" Target="../media/image97.jpeg"/><Relationship Id="rId10" Type="http://schemas.openxmlformats.org/officeDocument/2006/relationships/image" Target="../media/image102.tiff"/><Relationship Id="rId4" Type="http://schemas.openxmlformats.org/officeDocument/2006/relationships/image" Target="../media/image96.jpeg"/><Relationship Id="rId9" Type="http://schemas.openxmlformats.org/officeDocument/2006/relationships/image" Target="../media/image10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E:\Francois\Th&#232;se\Chapitre2\Figures_CH2\Fig9_SARconfig.bmp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E:\Francois\Th&#232;se\Chapitre2\Figures_CH2\Fig7_Viseelaterale.bm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175E-0CBE-FF4A-8F13-FF517DDC0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90" y="673991"/>
            <a:ext cx="11984019" cy="2594214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chemeClr val="bg1"/>
                </a:solidFill>
              </a:rPr>
              <a:t>Synthetic</a:t>
            </a:r>
            <a:r>
              <a:rPr lang="fr-FR" sz="4000" dirty="0">
                <a:solidFill>
                  <a:schemeClr val="bg1"/>
                </a:solidFill>
              </a:rPr>
              <a:t> Aperture Radar </a:t>
            </a:r>
            <a:r>
              <a:rPr lang="fr-FR" sz="4000" dirty="0" err="1">
                <a:solidFill>
                  <a:schemeClr val="bg1"/>
                </a:solidFill>
              </a:rPr>
              <a:t>Interferometry</a:t>
            </a:r>
            <a:r>
              <a:rPr lang="fr-FR" sz="4000" dirty="0">
                <a:solidFill>
                  <a:schemeClr val="bg1"/>
                </a:solidFill>
              </a:rPr>
              <a:t> (</a:t>
            </a:r>
            <a:r>
              <a:rPr lang="fr-FR" sz="4000" dirty="0" err="1">
                <a:solidFill>
                  <a:schemeClr val="bg1"/>
                </a:solidFill>
              </a:rPr>
              <a:t>InSAR</a:t>
            </a:r>
            <a:r>
              <a:rPr lang="fr-FR" sz="4000" dirty="0">
                <a:solidFill>
                  <a:schemeClr val="bg1"/>
                </a:solidFill>
              </a:rPr>
              <a:t>)</a:t>
            </a:r>
            <a:br>
              <a:rPr lang="fr-FR" sz="4000" dirty="0">
                <a:solidFill>
                  <a:schemeClr val="bg1"/>
                </a:solidFill>
              </a:rPr>
            </a:br>
            <a:br>
              <a:rPr lang="fr-FR" sz="4000" dirty="0">
                <a:solidFill>
                  <a:schemeClr val="bg1"/>
                </a:solidFill>
              </a:rPr>
            </a:br>
            <a:r>
              <a:rPr lang="fr-FR" sz="3600" dirty="0">
                <a:solidFill>
                  <a:schemeClr val="bg1"/>
                </a:solidFill>
              </a:rPr>
              <a:t>basic concepts</a:t>
            </a:r>
          </a:p>
        </p:txBody>
      </p:sp>
      <p:sp>
        <p:nvSpPr>
          <p:cNvPr id="6" name="Subtitle 11">
            <a:extLst>
              <a:ext uri="{FF2B5EF4-FFF2-40B4-BE49-F238E27FC236}">
                <a16:creationId xmlns:a16="http://schemas.microsoft.com/office/drawing/2014/main" id="{90F16755-DE6C-FC40-ACAE-C5B55516A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3642" y="3955159"/>
            <a:ext cx="8945802" cy="222885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N. d’Oreye</a:t>
            </a:r>
            <a:r>
              <a:rPr lang="en-US" sz="2600" baseline="30000" dirty="0">
                <a:solidFill>
                  <a:schemeClr val="bg1"/>
                </a:solidFill>
              </a:rPr>
              <a:t>1,2</a:t>
            </a:r>
            <a:endParaRPr lang="en-US" baseline="30000" dirty="0">
              <a:solidFill>
                <a:schemeClr val="bg1"/>
              </a:solidFill>
            </a:endParaRPr>
          </a:p>
          <a:p>
            <a:r>
              <a:rPr lang="en-US" sz="2200" baseline="30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 European Center for Geodynamics and Seismology, Luxembourg</a:t>
            </a:r>
          </a:p>
          <a:p>
            <a:r>
              <a:rPr lang="en-US" sz="2200" baseline="30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 National Museum of Natural History, Luxembourg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8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75D0A3C-6E40-25F2-8292-AB2FEC86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LU"/>
              <a:t>Radar remote sensing and interferometry -  Oct 2005.</a:t>
            </a: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8B30A42E-9230-CC8D-4603-4998BC36A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0621" y="327025"/>
            <a:ext cx="563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en-LU" sz="3200" dirty="0">
                <a:solidFill>
                  <a:schemeClr val="bg1"/>
                </a:solidFill>
              </a:rPr>
              <a:t>The </a:t>
            </a:r>
            <a:r>
              <a:rPr lang="fr-FR" altLang="en-LU" sz="3200" i="1" dirty="0" err="1">
                <a:solidFill>
                  <a:schemeClr val="bg1"/>
                </a:solidFill>
              </a:rPr>
              <a:t>speckle</a:t>
            </a:r>
            <a:r>
              <a:rPr lang="fr-FR" altLang="en-LU" sz="3200" i="1" dirty="0">
                <a:solidFill>
                  <a:schemeClr val="bg1"/>
                </a:solidFill>
              </a:rPr>
              <a:t> </a:t>
            </a:r>
            <a:r>
              <a:rPr lang="fr-FR" altLang="en-LU" sz="3200" dirty="0">
                <a:solidFill>
                  <a:schemeClr val="bg1"/>
                </a:solidFill>
              </a:rPr>
              <a:t>in radar images</a:t>
            </a:r>
            <a:endParaRPr lang="en-US" altLang="en-LU" sz="3200" dirty="0">
              <a:solidFill>
                <a:schemeClr val="bg1"/>
              </a:solidFill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4DC40C5-446B-9838-6321-03A176D66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436" y="1052403"/>
            <a:ext cx="8388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en-LU" dirty="0">
                <a:solidFill>
                  <a:schemeClr val="bg1"/>
                </a:solidFill>
              </a:rPr>
              <a:t>The signal </a:t>
            </a:r>
            <a:r>
              <a:rPr lang="fr-FR" altLang="en-LU" dirty="0" err="1">
                <a:solidFill>
                  <a:schemeClr val="bg1"/>
                </a:solidFill>
              </a:rPr>
              <a:t>backscattered</a:t>
            </a:r>
            <a:r>
              <a:rPr lang="fr-FR" altLang="en-LU" dirty="0">
                <a:solidFill>
                  <a:schemeClr val="bg1"/>
                </a:solidFill>
              </a:rPr>
              <a:t> by a pixel </a:t>
            </a:r>
            <a:r>
              <a:rPr lang="fr-FR" altLang="en-LU" dirty="0" err="1">
                <a:solidFill>
                  <a:schemeClr val="bg1"/>
                </a:solidFill>
              </a:rPr>
              <a:t>is</a:t>
            </a:r>
            <a:r>
              <a:rPr lang="fr-FR" altLang="en-LU" dirty="0">
                <a:solidFill>
                  <a:schemeClr val="bg1"/>
                </a:solidFill>
              </a:rPr>
              <a:t> </a:t>
            </a:r>
            <a:r>
              <a:rPr lang="fr-FR" altLang="en-LU" dirty="0" err="1">
                <a:solidFill>
                  <a:schemeClr val="bg1"/>
                </a:solidFill>
              </a:rPr>
              <a:t>formed</a:t>
            </a:r>
            <a:r>
              <a:rPr lang="fr-FR" altLang="en-LU" dirty="0">
                <a:solidFill>
                  <a:schemeClr val="bg1"/>
                </a:solidFill>
              </a:rPr>
              <a:t> by the ensemble of the </a:t>
            </a:r>
            <a:r>
              <a:rPr lang="fr-FR" altLang="en-LU" dirty="0" err="1">
                <a:solidFill>
                  <a:schemeClr val="bg1"/>
                </a:solidFill>
              </a:rPr>
              <a:t>elementary</a:t>
            </a:r>
            <a:r>
              <a:rPr lang="fr-FR" altLang="en-LU" dirty="0">
                <a:solidFill>
                  <a:schemeClr val="bg1"/>
                </a:solidFill>
              </a:rPr>
              <a:t> and </a:t>
            </a:r>
            <a:r>
              <a:rPr lang="fr-FR" altLang="en-LU" dirty="0" err="1">
                <a:solidFill>
                  <a:schemeClr val="bg1"/>
                </a:solidFill>
              </a:rPr>
              <a:t>random</a:t>
            </a:r>
            <a:r>
              <a:rPr lang="fr-FR" altLang="en-LU" dirty="0">
                <a:solidFill>
                  <a:schemeClr val="bg1"/>
                </a:solidFill>
              </a:rPr>
              <a:t> </a:t>
            </a:r>
            <a:r>
              <a:rPr lang="fr-FR" altLang="en-LU" dirty="0" err="1">
                <a:solidFill>
                  <a:schemeClr val="bg1"/>
                </a:solidFill>
              </a:rPr>
              <a:t>reflectors</a:t>
            </a:r>
            <a:endParaRPr lang="en-US" altLang="en-LU" dirty="0">
              <a:solidFill>
                <a:schemeClr val="bg1"/>
              </a:solidFill>
            </a:endParaRPr>
          </a:p>
        </p:txBody>
      </p:sp>
      <p:pic>
        <p:nvPicPr>
          <p:cNvPr id="30726" name="Picture 6">
            <a:extLst>
              <a:ext uri="{FF2B5EF4-FFF2-40B4-BE49-F238E27FC236}">
                <a16:creationId xmlns:a16="http://schemas.microsoft.com/office/drawing/2014/main" id="{F2AAFC45-4185-E2BD-8CFB-E7797D1EB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8214" y="1844675"/>
            <a:ext cx="7704137" cy="487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3D71-A3B0-1447-9B4E-9AC95680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CAFD-102E-5243-9AEA-DE2B19B7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95" y="1854501"/>
            <a:ext cx="10515600" cy="3545272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a radar image (SAR) ? </a:t>
            </a:r>
          </a:p>
          <a:p>
            <a:r>
              <a:rPr lang="fr-FR" dirty="0">
                <a:solidFill>
                  <a:srgbClr val="FFFF00"/>
                </a:solidFill>
              </a:rPr>
              <a:t>Radar </a:t>
            </a:r>
            <a:r>
              <a:rPr lang="fr-FR" dirty="0" err="1">
                <a:solidFill>
                  <a:srgbClr val="FFFF00"/>
                </a:solidFill>
              </a:rPr>
              <a:t>interferometry</a:t>
            </a:r>
            <a:r>
              <a:rPr lang="fr-FR" dirty="0">
                <a:solidFill>
                  <a:srgbClr val="FFFF00"/>
                </a:solidFill>
              </a:rPr>
              <a:t> (</a:t>
            </a:r>
            <a:r>
              <a:rPr lang="fr-FR" dirty="0" err="1">
                <a:solidFill>
                  <a:srgbClr val="FFFF00"/>
                </a:solidFill>
              </a:rPr>
              <a:t>InSAR</a:t>
            </a:r>
            <a:r>
              <a:rPr lang="fr-FR" dirty="0">
                <a:solidFill>
                  <a:srgbClr val="FFFF00"/>
                </a:solidFill>
              </a:rPr>
              <a:t>)</a:t>
            </a:r>
          </a:p>
          <a:p>
            <a:r>
              <a:rPr lang="fr-FR" dirty="0"/>
              <a:t>Time </a:t>
            </a:r>
            <a:r>
              <a:rPr lang="fr-FR" dirty="0" err="1"/>
              <a:t>series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</a:rPr>
              <a:t>PSI or [M]SBAS)</a:t>
            </a:r>
          </a:p>
          <a:p>
            <a:r>
              <a:rPr lang="fr-FR" dirty="0"/>
              <a:t>Amplitude Time </a:t>
            </a:r>
            <a:r>
              <a:rPr lang="fr-FR" dirty="0" err="1"/>
              <a:t>series</a:t>
            </a:r>
            <a:r>
              <a:rPr lang="fr-FR" dirty="0"/>
              <a:t> 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659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530C-40AF-7944-BFF2-CDBE52704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InSAR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3397C72-6753-F044-BB4E-6D28EFED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72" y="2240640"/>
            <a:ext cx="5356860" cy="364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 descr="USGS_insarb.jpg">
            <a:extLst>
              <a:ext uri="{FF2B5EF4-FFF2-40B4-BE49-F238E27FC236}">
                <a16:creationId xmlns:a16="http://schemas.microsoft.com/office/drawing/2014/main" id="{19E3FE7B-2AEC-0E42-8857-FEAB3BFDB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061" y="0"/>
            <a:ext cx="5996940" cy="688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5035F-6ABC-B84E-AB9A-B79EE954E94E}"/>
              </a:ext>
            </a:extLst>
          </p:cNvPr>
          <p:cNvSpPr txBox="1"/>
          <p:nvPr/>
        </p:nvSpPr>
        <p:spPr>
          <a:xfrm>
            <a:off x="744070" y="5925671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 </a:t>
            </a:r>
            <a:r>
              <a:rPr lang="fr-FR" dirty="0" err="1">
                <a:solidFill>
                  <a:schemeClr val="bg1"/>
                </a:solidFill>
              </a:rPr>
              <a:t>fringe</a:t>
            </a:r>
            <a:r>
              <a:rPr lang="fr-FR" dirty="0">
                <a:solidFill>
                  <a:schemeClr val="bg1"/>
                </a:solidFill>
              </a:rPr>
              <a:t> = </a:t>
            </a:r>
            <a:r>
              <a:rPr lang="fr-FR" dirty="0">
                <a:solidFill>
                  <a:schemeClr val="bg1"/>
                </a:solidFill>
                <a:latin typeface="Symbol" pitchFamily="2" charset="2"/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 / 2 ~ 3cm (in C-band)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64F5A-1C64-AD46-8C24-632E404C2E45}"/>
              </a:ext>
            </a:extLst>
          </p:cNvPr>
          <p:cNvSpPr txBox="1"/>
          <p:nvPr/>
        </p:nvSpPr>
        <p:spPr>
          <a:xfrm>
            <a:off x="383239" y="1787053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Interferometry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between</a:t>
            </a:r>
            <a:r>
              <a:rPr lang="fr-FR" dirty="0">
                <a:solidFill>
                  <a:schemeClr val="bg1"/>
                </a:solidFill>
              </a:rPr>
              <a:t> 2 RADAR </a:t>
            </a:r>
            <a:r>
              <a:rPr lang="fr-FR" dirty="0" err="1">
                <a:solidFill>
                  <a:schemeClr val="bg1"/>
                </a:solidFill>
              </a:rPr>
              <a:t>signals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42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530C-40AF-7944-BFF2-CDBE52704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InSAR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64F5A-1C64-AD46-8C24-632E404C2E45}"/>
              </a:ext>
            </a:extLst>
          </p:cNvPr>
          <p:cNvSpPr txBox="1"/>
          <p:nvPr/>
        </p:nvSpPr>
        <p:spPr>
          <a:xfrm>
            <a:off x="688736" y="2666647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 RADAR images =&gt; </a:t>
            </a:r>
            <a:r>
              <a:rPr lang="fr-FR" dirty="0" err="1">
                <a:solidFill>
                  <a:schemeClr val="bg1"/>
                </a:solidFill>
              </a:rPr>
              <a:t>deformations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C67C5A7-E48A-1E40-A156-20A05BC77BEC}"/>
              </a:ext>
            </a:extLst>
          </p:cNvPr>
          <p:cNvSpPr txBox="1">
            <a:spLocks noChangeArrowheads="1"/>
          </p:cNvSpPr>
          <p:nvPr/>
        </p:nvSpPr>
        <p:spPr>
          <a:xfrm>
            <a:off x="1739154" y="0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89374B-9012-5B44-BC53-61307FDBAB28}"/>
              </a:ext>
            </a:extLst>
          </p:cNvPr>
          <p:cNvGrpSpPr>
            <a:grpSpLocks/>
          </p:cNvGrpSpPr>
          <p:nvPr/>
        </p:nvGrpSpPr>
        <p:grpSpPr bwMode="auto">
          <a:xfrm>
            <a:off x="479613" y="3744913"/>
            <a:ext cx="2438400" cy="2487613"/>
            <a:chOff x="144" y="576"/>
            <a:chExt cx="1536" cy="1567"/>
          </a:xfrm>
        </p:grpSpPr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035E995F-1C01-D744-9A2F-C18D6E0D9E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576"/>
              <a:ext cx="1392" cy="985"/>
              <a:chOff x="288" y="528"/>
              <a:chExt cx="1392" cy="985"/>
            </a:xfrm>
          </p:grpSpPr>
          <p:pic>
            <p:nvPicPr>
              <p:cNvPr id="15" name="Picture 6" descr="master_mag">
                <a:extLst>
                  <a:ext uri="{FF2B5EF4-FFF2-40B4-BE49-F238E27FC236}">
                    <a16:creationId xmlns:a16="http://schemas.microsoft.com/office/drawing/2014/main" id="{A33E269B-678B-5341-A383-F1A788FA47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919096">
                <a:off x="384" y="528"/>
                <a:ext cx="985" cy="9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 Box 8">
                <a:extLst>
                  <a:ext uri="{FF2B5EF4-FFF2-40B4-BE49-F238E27FC236}">
                    <a16:creationId xmlns:a16="http://schemas.microsoft.com/office/drawing/2014/main" id="{E7225C29-522B-9A4E-98E4-5EF226C52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893915">
                <a:off x="288" y="528"/>
                <a:ext cx="13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dirty="0"/>
                  <a:t>Primary SLC</a:t>
                </a:r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EE7ECD4-4C27-DB44-A31A-7C7FAA8634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132"/>
              <a:ext cx="1392" cy="1011"/>
              <a:chOff x="288" y="2380"/>
              <a:chExt cx="1392" cy="1011"/>
            </a:xfrm>
          </p:grpSpPr>
          <p:pic>
            <p:nvPicPr>
              <p:cNvPr id="13" name="Picture 7" descr="slave_mag">
                <a:extLst>
                  <a:ext uri="{FF2B5EF4-FFF2-40B4-BE49-F238E27FC236}">
                    <a16:creationId xmlns:a16="http://schemas.microsoft.com/office/drawing/2014/main" id="{8C1F5FCB-7DCC-7744-A02B-74316064F2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1092949">
                <a:off x="384" y="2400"/>
                <a:ext cx="991" cy="9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022974E4-B677-A54A-A01B-E25FF7BD8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0592838">
                <a:off x="288" y="2380"/>
                <a:ext cx="139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dirty="0"/>
                  <a:t>Secondary SLC</a:t>
                </a:r>
              </a:p>
            </p:txBody>
          </p:sp>
        </p:grp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CF8DEDB2-1563-364E-B204-7FC367B752F1}"/>
              </a:ext>
            </a:extLst>
          </p:cNvPr>
          <p:cNvGrpSpPr>
            <a:grpSpLocks/>
          </p:cNvGrpSpPr>
          <p:nvPr/>
        </p:nvGrpSpPr>
        <p:grpSpPr bwMode="auto">
          <a:xfrm>
            <a:off x="3485126" y="3733006"/>
            <a:ext cx="1981200" cy="2498725"/>
            <a:chOff x="1776" y="528"/>
            <a:chExt cx="1248" cy="1574"/>
          </a:xfrm>
        </p:grpSpPr>
        <p:pic>
          <p:nvPicPr>
            <p:cNvPr id="18" name="Picture 10" descr="tmpplot">
              <a:extLst>
                <a:ext uri="{FF2B5EF4-FFF2-40B4-BE49-F238E27FC236}">
                  <a16:creationId xmlns:a16="http://schemas.microsoft.com/office/drawing/2014/main" id="{1A752F4E-FDC8-D84E-B7B7-BD50A5CDD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720"/>
              <a:ext cx="976" cy="1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B4A70F1F-E947-1948-8965-A1465F834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528"/>
              <a:ext cx="12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Coregistration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E5F28610-9FE5-F244-BBC6-303E540896E8}"/>
              </a:ext>
            </a:extLst>
          </p:cNvPr>
          <p:cNvGrpSpPr>
            <a:grpSpLocks/>
          </p:cNvGrpSpPr>
          <p:nvPr/>
        </p:nvGrpSpPr>
        <p:grpSpPr bwMode="auto">
          <a:xfrm>
            <a:off x="10273554" y="1295400"/>
            <a:ext cx="1747838" cy="1582738"/>
            <a:chOff x="3840" y="2736"/>
            <a:chExt cx="1101" cy="997"/>
          </a:xfrm>
        </p:grpSpPr>
        <p:pic>
          <p:nvPicPr>
            <p:cNvPr id="21" name="Picture 21" descr="coherence">
              <a:extLst>
                <a:ext uri="{FF2B5EF4-FFF2-40B4-BE49-F238E27FC236}">
                  <a16:creationId xmlns:a16="http://schemas.microsoft.com/office/drawing/2014/main" id="{1D49E4B3-3F09-E544-8E01-CCE700BC5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2736"/>
              <a:ext cx="1101" cy="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7B45D7D3-CF77-3947-8405-FB1346E5F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2736"/>
              <a:ext cx="7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FFFF"/>
                  </a:solidFill>
                </a:rPr>
                <a:t>Coherence</a:t>
              </a:r>
              <a:endParaRPr lang="en-US" altLang="en-US"/>
            </a:p>
          </p:txBody>
        </p:sp>
      </p:grp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82993E8-475F-BB4E-BB42-FAA20CD75C15}"/>
              </a:ext>
            </a:extLst>
          </p:cNvPr>
          <p:cNvGrpSpPr>
            <a:grpSpLocks/>
          </p:cNvGrpSpPr>
          <p:nvPr/>
        </p:nvGrpSpPr>
        <p:grpSpPr bwMode="auto">
          <a:xfrm>
            <a:off x="5549154" y="228600"/>
            <a:ext cx="1824038" cy="1582738"/>
            <a:chOff x="1488" y="2400"/>
            <a:chExt cx="1149" cy="997"/>
          </a:xfrm>
        </p:grpSpPr>
        <p:pic>
          <p:nvPicPr>
            <p:cNvPr id="40" name="Picture 15" descr="interferogram_mix">
              <a:extLst>
                <a:ext uri="{FF2B5EF4-FFF2-40B4-BE49-F238E27FC236}">
                  <a16:creationId xmlns:a16="http://schemas.microsoft.com/office/drawing/2014/main" id="{0F35AD49-E56A-6B45-9A61-BC94F52E1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2400"/>
              <a:ext cx="1101" cy="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 Box 17">
              <a:extLst>
                <a:ext uri="{FF2B5EF4-FFF2-40B4-BE49-F238E27FC236}">
                  <a16:creationId xmlns:a16="http://schemas.microsoft.com/office/drawing/2014/main" id="{1E990C23-6358-C042-AFBD-FD1C9382B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400"/>
              <a:ext cx="67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Interfero </a:t>
              </a:r>
            </a:p>
          </p:txBody>
        </p:sp>
      </p:grpSp>
      <p:grpSp>
        <p:nvGrpSpPr>
          <p:cNvPr id="25" name="Group 20">
            <a:extLst>
              <a:ext uri="{FF2B5EF4-FFF2-40B4-BE49-F238E27FC236}">
                <a16:creationId xmlns:a16="http://schemas.microsoft.com/office/drawing/2014/main" id="{7E5BFB8E-8423-E648-924D-E2ED6ED851BC}"/>
              </a:ext>
            </a:extLst>
          </p:cNvPr>
          <p:cNvGrpSpPr>
            <a:grpSpLocks/>
          </p:cNvGrpSpPr>
          <p:nvPr/>
        </p:nvGrpSpPr>
        <p:grpSpPr bwMode="auto">
          <a:xfrm>
            <a:off x="6539754" y="1066800"/>
            <a:ext cx="1747838" cy="1582738"/>
            <a:chOff x="3024" y="2784"/>
            <a:chExt cx="1101" cy="997"/>
          </a:xfrm>
        </p:grpSpPr>
        <p:pic>
          <p:nvPicPr>
            <p:cNvPr id="38" name="Picture 16" descr="interferogram_srp_mix">
              <a:extLst>
                <a:ext uri="{FF2B5EF4-FFF2-40B4-BE49-F238E27FC236}">
                  <a16:creationId xmlns:a16="http://schemas.microsoft.com/office/drawing/2014/main" id="{A56204EB-2D8C-8041-B531-3C58EBF56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784"/>
              <a:ext cx="1101" cy="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 Box 19">
              <a:extLst>
                <a:ext uri="{FF2B5EF4-FFF2-40B4-BE49-F238E27FC236}">
                  <a16:creationId xmlns:a16="http://schemas.microsoft.com/office/drawing/2014/main" id="{980EA4C6-9B00-1E49-8FD0-72EEA411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2804"/>
              <a:ext cx="66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ref phase</a:t>
              </a:r>
            </a:p>
          </p:txBody>
        </p:sp>
      </p:grpSp>
      <p:grpSp>
        <p:nvGrpSpPr>
          <p:cNvPr id="26" name="Group 27">
            <a:extLst>
              <a:ext uri="{FF2B5EF4-FFF2-40B4-BE49-F238E27FC236}">
                <a16:creationId xmlns:a16="http://schemas.microsoft.com/office/drawing/2014/main" id="{FE95B8EF-29AB-E747-B290-4EA45D49AE3A}"/>
              </a:ext>
            </a:extLst>
          </p:cNvPr>
          <p:cNvGrpSpPr>
            <a:grpSpLocks/>
          </p:cNvGrpSpPr>
          <p:nvPr/>
        </p:nvGrpSpPr>
        <p:grpSpPr bwMode="auto">
          <a:xfrm>
            <a:off x="7454154" y="2133600"/>
            <a:ext cx="1747838" cy="1582738"/>
            <a:chOff x="1968" y="2352"/>
            <a:chExt cx="1101" cy="997"/>
          </a:xfrm>
        </p:grpSpPr>
        <p:pic>
          <p:nvPicPr>
            <p:cNvPr id="36" name="Picture 25" descr="interferogram_srd_mix">
              <a:extLst>
                <a:ext uri="{FF2B5EF4-FFF2-40B4-BE49-F238E27FC236}">
                  <a16:creationId xmlns:a16="http://schemas.microsoft.com/office/drawing/2014/main" id="{8BB8DA65-8E86-0542-959F-22C967284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352"/>
              <a:ext cx="1101" cy="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 Box 26">
              <a:extLst>
                <a:ext uri="{FF2B5EF4-FFF2-40B4-BE49-F238E27FC236}">
                  <a16:creationId xmlns:a16="http://schemas.microsoft.com/office/drawing/2014/main" id="{E70BAB9C-9530-464B-BAA1-0DE9A5E6B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400"/>
              <a:ext cx="45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FFFF"/>
                  </a:solidFill>
                </a:rPr>
                <a:t>-MNT</a:t>
              </a:r>
              <a:endParaRPr lang="en-US" altLang="en-US"/>
            </a:p>
          </p:txBody>
        </p:sp>
      </p:grpSp>
      <p:grpSp>
        <p:nvGrpSpPr>
          <p:cNvPr id="27" name="Group 30">
            <a:extLst>
              <a:ext uri="{FF2B5EF4-FFF2-40B4-BE49-F238E27FC236}">
                <a16:creationId xmlns:a16="http://schemas.microsoft.com/office/drawing/2014/main" id="{D15C2B0C-FB80-1248-8325-AEFCE166D229}"/>
              </a:ext>
            </a:extLst>
          </p:cNvPr>
          <p:cNvGrpSpPr>
            <a:grpSpLocks/>
          </p:cNvGrpSpPr>
          <p:nvPr/>
        </p:nvGrpSpPr>
        <p:grpSpPr bwMode="auto">
          <a:xfrm>
            <a:off x="8444754" y="3276600"/>
            <a:ext cx="1747838" cy="1582738"/>
            <a:chOff x="1824" y="2976"/>
            <a:chExt cx="1101" cy="997"/>
          </a:xfrm>
        </p:grpSpPr>
        <p:pic>
          <p:nvPicPr>
            <p:cNvPr id="34" name="Picture 28" descr="interferogram_filt_mix">
              <a:extLst>
                <a:ext uri="{FF2B5EF4-FFF2-40B4-BE49-F238E27FC236}">
                  <a16:creationId xmlns:a16="http://schemas.microsoft.com/office/drawing/2014/main" id="{36946D40-6EF8-3C49-AE17-1A12BA0BD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976"/>
              <a:ext cx="1101" cy="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99F3A547-DC8E-6F44-AB6D-A576DE747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024"/>
              <a:ext cx="4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FFFFFF"/>
                  </a:solidFill>
                </a:rPr>
                <a:t>Filter</a:t>
              </a:r>
              <a:endParaRPr lang="en-US" altLang="en-US" dirty="0"/>
            </a:p>
          </p:txBody>
        </p:sp>
      </p:grpSp>
      <p:grpSp>
        <p:nvGrpSpPr>
          <p:cNvPr id="28" name="Group 34">
            <a:extLst>
              <a:ext uri="{FF2B5EF4-FFF2-40B4-BE49-F238E27FC236}">
                <a16:creationId xmlns:a16="http://schemas.microsoft.com/office/drawing/2014/main" id="{E999E13E-D5E6-D34B-A497-5363921DFE50}"/>
              </a:ext>
            </a:extLst>
          </p:cNvPr>
          <p:cNvGrpSpPr>
            <a:grpSpLocks/>
          </p:cNvGrpSpPr>
          <p:nvPr/>
        </p:nvGrpSpPr>
        <p:grpSpPr bwMode="auto">
          <a:xfrm>
            <a:off x="9282954" y="4191000"/>
            <a:ext cx="1747838" cy="1582738"/>
            <a:chOff x="1488" y="3168"/>
            <a:chExt cx="1101" cy="997"/>
          </a:xfrm>
        </p:grpSpPr>
        <p:pic>
          <p:nvPicPr>
            <p:cNvPr id="32" name="Picture 32" descr="unwrapped_interferogram">
              <a:extLst>
                <a:ext uri="{FF2B5EF4-FFF2-40B4-BE49-F238E27FC236}">
                  <a16:creationId xmlns:a16="http://schemas.microsoft.com/office/drawing/2014/main" id="{A3A682D5-0920-FD4C-9F94-BC46C1D7C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3168"/>
              <a:ext cx="1101" cy="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 Box 33">
              <a:extLst>
                <a:ext uri="{FF2B5EF4-FFF2-40B4-BE49-F238E27FC236}">
                  <a16:creationId xmlns:a16="http://schemas.microsoft.com/office/drawing/2014/main" id="{35937850-84CA-E241-BC4D-5390A92F3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264"/>
              <a:ext cx="6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000000"/>
                  </a:solidFill>
                </a:rPr>
                <a:t>Unwrap</a:t>
              </a:r>
              <a:endParaRPr lang="en-US" altLang="en-US" dirty="0"/>
            </a:p>
          </p:txBody>
        </p:sp>
      </p:grpSp>
      <p:grpSp>
        <p:nvGrpSpPr>
          <p:cNvPr id="29" name="Group 36">
            <a:extLst>
              <a:ext uri="{FF2B5EF4-FFF2-40B4-BE49-F238E27FC236}">
                <a16:creationId xmlns:a16="http://schemas.microsoft.com/office/drawing/2014/main" id="{B0D89287-AE07-A94A-A4A2-4618152281D6}"/>
              </a:ext>
            </a:extLst>
          </p:cNvPr>
          <p:cNvGrpSpPr>
            <a:grpSpLocks/>
          </p:cNvGrpSpPr>
          <p:nvPr/>
        </p:nvGrpSpPr>
        <p:grpSpPr bwMode="auto">
          <a:xfrm>
            <a:off x="10349754" y="4953000"/>
            <a:ext cx="1747838" cy="1582738"/>
            <a:chOff x="1200" y="3323"/>
            <a:chExt cx="1101" cy="997"/>
          </a:xfrm>
        </p:grpSpPr>
        <p:pic>
          <p:nvPicPr>
            <p:cNvPr id="30" name="Picture 31" descr="height_in_radarcoordinates">
              <a:extLst>
                <a:ext uri="{FF2B5EF4-FFF2-40B4-BE49-F238E27FC236}">
                  <a16:creationId xmlns:a16="http://schemas.microsoft.com/office/drawing/2014/main" id="{460CF5FA-313E-1F49-83DD-033C4ABD4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3323"/>
              <a:ext cx="1101" cy="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 Box 35">
              <a:extLst>
                <a:ext uri="{FF2B5EF4-FFF2-40B4-BE49-F238E27FC236}">
                  <a16:creationId xmlns:a16="http://schemas.microsoft.com/office/drawing/2014/main" id="{6D214403-9849-BF4D-A013-EE113D0E0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408"/>
              <a:ext cx="70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Geocode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D128167-BFCA-A644-976D-9FED9F5DA8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9373" y="5151438"/>
            <a:ext cx="2438400" cy="12446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64D66EF-F0F7-1440-A897-5DF4682FF253}"/>
              </a:ext>
            </a:extLst>
          </p:cNvPr>
          <p:cNvSpPr txBox="1"/>
          <p:nvPr/>
        </p:nvSpPr>
        <p:spPr>
          <a:xfrm>
            <a:off x="6563769" y="639603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Unwrapping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530C-40AF-7944-BFF2-CDBE52704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Coherence</a:t>
            </a:r>
            <a:endParaRPr lang="fr-FR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C67C5A7-E48A-1E40-A156-20A05BC77BEC}"/>
              </a:ext>
            </a:extLst>
          </p:cNvPr>
          <p:cNvSpPr txBox="1">
            <a:spLocks noChangeArrowheads="1"/>
          </p:cNvSpPr>
          <p:nvPr/>
        </p:nvSpPr>
        <p:spPr>
          <a:xfrm>
            <a:off x="1739154" y="0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7B45D7D3-CF77-3947-8405-FB1346E5F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3880" y="2615424"/>
            <a:ext cx="2094426" cy="36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0 &lt; Coherence &lt; 1</a:t>
            </a:r>
            <a:endParaRPr lang="en-US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29BCF2-02F4-A24D-BAED-465AF1951F0D}"/>
              </a:ext>
            </a:extLst>
          </p:cNvPr>
          <p:cNvGrpSpPr/>
          <p:nvPr/>
        </p:nvGrpSpPr>
        <p:grpSpPr>
          <a:xfrm>
            <a:off x="243536" y="1390128"/>
            <a:ext cx="11749903" cy="3632972"/>
            <a:chOff x="243536" y="1390128"/>
            <a:chExt cx="11749903" cy="3632972"/>
          </a:xfrm>
        </p:grpSpPr>
        <p:pic>
          <p:nvPicPr>
            <p:cNvPr id="21" name="Picture 21" descr="coherence">
              <a:extLst>
                <a:ext uri="{FF2B5EF4-FFF2-40B4-BE49-F238E27FC236}">
                  <a16:creationId xmlns:a16="http://schemas.microsoft.com/office/drawing/2014/main" id="{1D49E4B3-3F09-E544-8E01-CCE700BC5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3880" y="2963233"/>
              <a:ext cx="2119559" cy="2059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5035CB-1C96-9045-8988-61EFA42CBE39}"/>
                </a:ext>
              </a:extLst>
            </p:cNvPr>
            <p:cNvSpPr txBox="1"/>
            <p:nvPr/>
          </p:nvSpPr>
          <p:spPr>
            <a:xfrm>
              <a:off x="243536" y="1390128"/>
              <a:ext cx="80203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Interferometry : </a:t>
              </a:r>
            </a:p>
            <a:p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Mandatory to compare « similar » images, i.e. same geometry  (Ascending/Descending, incidence angle, wavelength etc…).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8BA3526-510C-264F-B5CC-D0FCAB238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574" y="713150"/>
            <a:ext cx="2231838" cy="20915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73164D-A4DE-6347-AF4F-BEC508826246}"/>
              </a:ext>
            </a:extLst>
          </p:cNvPr>
          <p:cNvGrpSpPr/>
          <p:nvPr/>
        </p:nvGrpSpPr>
        <p:grpSpPr>
          <a:xfrm>
            <a:off x="299258" y="2799822"/>
            <a:ext cx="9093154" cy="2173783"/>
            <a:chOff x="299258" y="2963233"/>
            <a:chExt cx="9093154" cy="217378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CE836F1-8AC6-7849-B176-9ECC32D53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5258" y="3059056"/>
              <a:ext cx="2997154" cy="20779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38E2E-BD7D-A647-80F0-8ADE2F712245}"/>
                </a:ext>
              </a:extLst>
            </p:cNvPr>
            <p:cNvSpPr/>
            <p:nvPr/>
          </p:nvSpPr>
          <p:spPr>
            <a:xfrm>
              <a:off x="299258" y="2963233"/>
              <a:ext cx="6096000" cy="198515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Not only ! </a:t>
              </a:r>
            </a:p>
            <a:p>
              <a:endParaRPr lang="en-GB" dirty="0">
                <a:solidFill>
                  <a:schemeClr val="bg1"/>
                </a:solidFill>
              </a:endParaRP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Symbol" pitchFamily="2" charset="2"/>
                <a:buChar char="Þ"/>
              </a:pPr>
              <a:r>
                <a:rPr lang="en-GB" dirty="0" err="1">
                  <a:solidFill>
                    <a:schemeClr val="bg1"/>
                  </a:solidFill>
                </a:rPr>
                <a:t>InSAR</a:t>
              </a:r>
              <a:r>
                <a:rPr lang="en-GB" dirty="0">
                  <a:solidFill>
                    <a:schemeClr val="bg1"/>
                  </a:solidFill>
                </a:rPr>
                <a:t> does not work if: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GB" dirty="0">
                  <a:solidFill>
                    <a:schemeClr val="bg1"/>
                  </a:solidFill>
                </a:rPr>
                <a:t>The signal is not backscattered toward the satellite</a:t>
              </a:r>
              <a:br>
                <a:rPr lang="en-GB" dirty="0">
                  <a:solidFill>
                    <a:schemeClr val="bg1"/>
                  </a:solidFill>
                </a:rPr>
              </a:br>
              <a:r>
                <a:rPr lang="en-GB" dirty="0">
                  <a:solidFill>
                    <a:schemeClr val="bg1"/>
                  </a:solidFill>
                </a:rPr>
                <a:t>(specular reflexion on water)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986DB65-2773-7347-9AA2-74B19EE382C2}"/>
              </a:ext>
            </a:extLst>
          </p:cNvPr>
          <p:cNvSpPr/>
          <p:nvPr/>
        </p:nvSpPr>
        <p:spPr>
          <a:xfrm>
            <a:off x="243536" y="47849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The backscattering surfaces/properties have changed (vegetation, snow, anthropogenic activities…)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=&gt; Max temporal Baseline  (</a:t>
            </a:r>
            <a:r>
              <a:rPr lang="en-GB" dirty="0" err="1">
                <a:solidFill>
                  <a:schemeClr val="bg1"/>
                </a:solidFill>
              </a:rPr>
              <a:t>Bt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EF3FEF-9AD4-7343-8D44-51AEEA2C7B21}"/>
              </a:ext>
            </a:extLst>
          </p:cNvPr>
          <p:cNvGrpSpPr/>
          <p:nvPr/>
        </p:nvGrpSpPr>
        <p:grpSpPr>
          <a:xfrm>
            <a:off x="299258" y="5391373"/>
            <a:ext cx="9093154" cy="1435466"/>
            <a:chOff x="299258" y="5391373"/>
            <a:chExt cx="9093154" cy="14354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851DF9-8609-9441-80E1-C189E4E2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5970" y="5391373"/>
              <a:ext cx="2716442" cy="14354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41FB61-ECB4-AA49-84FF-B5D3F223B592}"/>
                </a:ext>
              </a:extLst>
            </p:cNvPr>
            <p:cNvSpPr/>
            <p:nvPr/>
          </p:nvSpPr>
          <p:spPr>
            <a:xfrm>
              <a:off x="299258" y="578594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fr-FR" dirty="0">
                  <a:solidFill>
                    <a:schemeClr val="bg1"/>
                  </a:solidFill>
                </a:rPr>
                <a:t>If the point of </a:t>
              </a:r>
              <a:r>
                <a:rPr lang="fr-FR" dirty="0" err="1">
                  <a:solidFill>
                    <a:schemeClr val="bg1"/>
                  </a:solidFill>
                </a:rPr>
                <a:t>view</a:t>
              </a:r>
              <a:r>
                <a:rPr lang="fr-FR" dirty="0">
                  <a:solidFill>
                    <a:schemeClr val="bg1"/>
                  </a:solidFill>
                </a:rPr>
                <a:t> has </a:t>
              </a:r>
              <a:r>
                <a:rPr lang="fr-FR" dirty="0" err="1">
                  <a:solidFill>
                    <a:schemeClr val="bg1"/>
                  </a:solidFill>
                </a:rPr>
                <a:t>changed</a:t>
              </a:r>
              <a:br>
                <a:rPr lang="fr-FR" dirty="0">
                  <a:solidFill>
                    <a:schemeClr val="bg1"/>
                  </a:solidFill>
                </a:rPr>
              </a:br>
              <a:r>
                <a:rPr lang="fr-FR" dirty="0">
                  <a:solidFill>
                    <a:schemeClr val="bg1"/>
                  </a:solidFill>
                </a:rPr>
                <a:t>=&gt; Max spatial Baseline (</a:t>
              </a:r>
              <a:r>
                <a:rPr lang="fr-FR" dirty="0" err="1">
                  <a:solidFill>
                    <a:schemeClr val="bg1"/>
                  </a:solidFill>
                </a:rPr>
                <a:t>Bp</a:t>
              </a:r>
              <a:r>
                <a:rPr lang="fr-FR" dirty="0">
                  <a:solidFill>
                    <a:schemeClr val="bg1"/>
                  </a:solidFill>
                </a:rPr>
                <a:t>). </a:t>
              </a:r>
              <a:r>
                <a:rPr lang="fr-FR" dirty="0" err="1">
                  <a:solidFill>
                    <a:schemeClr val="bg1"/>
                  </a:solidFill>
                </a:rPr>
                <a:t>Cfr</a:t>
              </a:r>
              <a:r>
                <a:rPr lang="fr-FR" dirty="0">
                  <a:solidFill>
                    <a:schemeClr val="bg1"/>
                  </a:solidFill>
                </a:rPr>
                <a:t> orbital tube.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0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3D71-A3B0-1447-9B4E-9AC95680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CAFD-102E-5243-9AEA-DE2B19B7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95" y="1854501"/>
            <a:ext cx="10515600" cy="3545272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a radar image (SAR) ? </a:t>
            </a:r>
          </a:p>
          <a:p>
            <a:r>
              <a:rPr lang="fr-FR" dirty="0"/>
              <a:t>Radar </a:t>
            </a:r>
            <a:r>
              <a:rPr lang="fr-FR" dirty="0" err="1"/>
              <a:t>interferometry</a:t>
            </a:r>
            <a:r>
              <a:rPr lang="fr-FR" dirty="0"/>
              <a:t> (</a:t>
            </a:r>
            <a:r>
              <a:rPr lang="fr-FR" dirty="0" err="1"/>
              <a:t>InSAR</a:t>
            </a:r>
            <a:r>
              <a:rPr lang="fr-FR" dirty="0"/>
              <a:t>)</a:t>
            </a:r>
          </a:p>
          <a:p>
            <a:r>
              <a:rPr lang="fr-FR" dirty="0">
                <a:solidFill>
                  <a:srgbClr val="FFFF00"/>
                </a:solidFill>
              </a:rPr>
              <a:t>Time </a:t>
            </a:r>
            <a:r>
              <a:rPr lang="fr-FR" dirty="0" err="1">
                <a:solidFill>
                  <a:srgbClr val="FFFF00"/>
                </a:solidFill>
              </a:rPr>
              <a:t>series</a:t>
            </a:r>
            <a:r>
              <a:rPr lang="fr-FR" dirty="0">
                <a:solidFill>
                  <a:srgbClr val="FFFF00"/>
                </a:solidFill>
              </a:rPr>
              <a:t> (PSI or [M]SBAS)</a:t>
            </a:r>
          </a:p>
          <a:p>
            <a:r>
              <a:rPr lang="fr-FR" dirty="0"/>
              <a:t>Amplitude Time </a:t>
            </a:r>
            <a:r>
              <a:rPr lang="fr-FR" dirty="0" err="1"/>
              <a:t>series</a:t>
            </a:r>
            <a:r>
              <a:rPr lang="fr-FR" dirty="0"/>
              <a:t> 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0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864F5A-1C64-AD46-8C24-632E404C2E45}"/>
              </a:ext>
            </a:extLst>
          </p:cNvPr>
          <p:cNvSpPr txBox="1"/>
          <p:nvPr/>
        </p:nvSpPr>
        <p:spPr>
          <a:xfrm>
            <a:off x="383239" y="1321254"/>
            <a:ext cx="925766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Track displacement through « all » compatible pairs, i.e. 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same satellite, same geometry, same polarisation...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Two type of methods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Permanent Scatterer Interferometry (PSI):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Search for “worst” Bp to keep only good scatterers (usually man-made structures)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Better for urban regions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Small Baseline Subsets (SBAS)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Keep only the most favourable (</a:t>
            </a:r>
            <a:r>
              <a:rPr lang="en-GB" dirty="0" err="1">
                <a:solidFill>
                  <a:schemeClr val="bg1"/>
                </a:solidFill>
              </a:rPr>
              <a:t>shortests</a:t>
            </a:r>
            <a:r>
              <a:rPr lang="en-GB" dirty="0">
                <a:solidFill>
                  <a:schemeClr val="bg1"/>
                </a:solidFill>
              </a:rPr>
              <a:t>)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Bt</a:t>
            </a:r>
            <a:r>
              <a:rPr lang="en-GB" dirty="0">
                <a:solidFill>
                  <a:schemeClr val="bg1"/>
                </a:solidFill>
              </a:rPr>
              <a:t> and Bp to ensure the best coherence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Appropriate for natural targets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BD46C-5BBF-DC48-BBAA-6DBB8372E4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977" y="266443"/>
            <a:ext cx="2218152" cy="2608969"/>
          </a:xfrm>
          <a:prstGeom prst="rect">
            <a:avLst/>
          </a:prstGeom>
          <a:scene3d>
            <a:camera prst="orthographicFront">
              <a:rot lat="1800000" lon="1800000" rev="1200000"/>
            </a:camera>
            <a:lightRig rig="threePt" dir="t"/>
          </a:scene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31B24C1-531A-1745-B639-739FC22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79" y="221016"/>
            <a:ext cx="10289498" cy="701731"/>
          </a:xfrm>
        </p:spPr>
        <p:txBody>
          <a:bodyPr/>
          <a:lstStyle/>
          <a:p>
            <a:r>
              <a:rPr lang="fr-FR" dirty="0" err="1"/>
              <a:t>InSAR</a:t>
            </a:r>
            <a:r>
              <a:rPr lang="fr-FR" dirty="0"/>
              <a:t> Times </a:t>
            </a:r>
            <a:r>
              <a:rPr lang="fr-FR" dirty="0" err="1"/>
              <a:t>series</a:t>
            </a:r>
            <a:r>
              <a:rPr lang="fr-FR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79F54-4D9C-28B8-9EA2-8E5656C29C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5257" y="3756290"/>
            <a:ext cx="6477000" cy="25165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3C5FAC-D93B-3848-C487-0F903374E1CF}"/>
              </a:ext>
            </a:extLst>
          </p:cNvPr>
          <p:cNvSpPr txBox="1"/>
          <p:nvPr/>
        </p:nvSpPr>
        <p:spPr>
          <a:xfrm>
            <a:off x="6184979" y="6329207"/>
            <a:ext cx="555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effectLst/>
                <a:latin typeface="AdvOT863180fb"/>
              </a:rPr>
              <a:t>Example baseline plot for (a) the PSI and (b) SBAS method (Li et al. 2022).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14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864F5A-1C64-AD46-8C24-632E404C2E45}"/>
              </a:ext>
            </a:extLst>
          </p:cNvPr>
          <p:cNvSpPr txBox="1"/>
          <p:nvPr/>
        </p:nvSpPr>
        <p:spPr>
          <a:xfrm>
            <a:off x="383239" y="1321254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SBAS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&lt; Max </a:t>
            </a:r>
            <a:r>
              <a:rPr lang="en-GB" dirty="0" err="1">
                <a:solidFill>
                  <a:schemeClr val="bg1"/>
                </a:solidFill>
              </a:rPr>
              <a:t>Bt</a:t>
            </a:r>
            <a:r>
              <a:rPr lang="en-GB" dirty="0">
                <a:solidFill>
                  <a:schemeClr val="bg1"/>
                </a:solidFill>
              </a:rPr>
              <a:t>   (</a:t>
            </a:r>
            <a:r>
              <a:rPr lang="en-GB" dirty="0" err="1">
                <a:solidFill>
                  <a:schemeClr val="bg1"/>
                </a:solidFill>
              </a:rPr>
              <a:t>eg.</a:t>
            </a:r>
            <a:r>
              <a:rPr lang="en-GB" dirty="0">
                <a:solidFill>
                  <a:schemeClr val="bg1"/>
                </a:solidFill>
              </a:rPr>
              <a:t> max 70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&lt; Max Bp  (</a:t>
            </a:r>
            <a:r>
              <a:rPr lang="en-GB" dirty="0" err="1">
                <a:solidFill>
                  <a:schemeClr val="bg1"/>
                </a:solidFill>
              </a:rPr>
              <a:t>eg.</a:t>
            </a:r>
            <a:r>
              <a:rPr lang="en-GB" dirty="0">
                <a:solidFill>
                  <a:schemeClr val="bg1"/>
                </a:solidFill>
              </a:rPr>
              <a:t> max 400 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BD46C-5BBF-DC48-BBAA-6DBB8372E4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977" y="266443"/>
            <a:ext cx="2218152" cy="2608969"/>
          </a:xfrm>
          <a:prstGeom prst="rect">
            <a:avLst/>
          </a:prstGeom>
          <a:scene3d>
            <a:camera prst="orthographicFront">
              <a:rot lat="1800000" lon="1800000" rev="1200000"/>
            </a:camera>
            <a:lightRig rig="threePt" dir="t"/>
          </a:scene3d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DD36ADB-C9C7-174B-A442-17FEF91937D9}"/>
              </a:ext>
            </a:extLst>
          </p:cNvPr>
          <p:cNvGrpSpPr/>
          <p:nvPr/>
        </p:nvGrpSpPr>
        <p:grpSpPr>
          <a:xfrm>
            <a:off x="498452" y="2930080"/>
            <a:ext cx="5655735" cy="3654499"/>
            <a:chOff x="6409248" y="3081182"/>
            <a:chExt cx="5655735" cy="36544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471D75-682E-814D-9D2B-5CBC3C90F44C}"/>
                </a:ext>
              </a:extLst>
            </p:cNvPr>
            <p:cNvGrpSpPr/>
            <p:nvPr/>
          </p:nvGrpSpPr>
          <p:grpSpPr>
            <a:xfrm>
              <a:off x="6631340" y="3081182"/>
              <a:ext cx="4638376" cy="3359766"/>
              <a:chOff x="6631340" y="3081182"/>
              <a:chExt cx="4638376" cy="33597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AB2DF0D-F1F2-5C41-9A3E-B2FA5AF3A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00672" y="3081182"/>
                <a:ext cx="4269044" cy="292642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F1C3A5-6FE4-B84D-B800-D1E344841478}"/>
                  </a:ext>
                </a:extLst>
              </p:cNvPr>
              <p:cNvSpPr txBox="1"/>
              <p:nvPr/>
            </p:nvSpPr>
            <p:spPr>
              <a:xfrm>
                <a:off x="9135194" y="607161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Bt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F025CC-CD24-6F42-8324-BAF9E1E20D64}"/>
                  </a:ext>
                </a:extLst>
              </p:cNvPr>
              <p:cNvSpPr txBox="1"/>
              <p:nvPr/>
            </p:nvSpPr>
            <p:spPr>
              <a:xfrm rot="16200000">
                <a:off x="6582609" y="435972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err="1">
                    <a:solidFill>
                      <a:schemeClr val="bg1"/>
                    </a:solidFill>
                  </a:rPr>
                  <a:t>Bp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F28DC8-81E6-3F48-A913-EDB4792EFD81}"/>
                </a:ext>
              </a:extLst>
            </p:cNvPr>
            <p:cNvSpPr txBox="1"/>
            <p:nvPr/>
          </p:nvSpPr>
          <p:spPr>
            <a:xfrm>
              <a:off x="6409248" y="6366349"/>
              <a:ext cx="5655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n images =&gt; m interferograms (maximum (n-n</a:t>
              </a:r>
              <a:r>
                <a:rPr lang="en-US" baseline="30000" dirty="0">
                  <a:solidFill>
                    <a:srgbClr val="FFFF00"/>
                  </a:solidFill>
                </a:rPr>
                <a:t>2</a:t>
              </a:r>
              <a:r>
                <a:rPr lang="en-US" dirty="0">
                  <a:solidFill>
                    <a:srgbClr val="FFFF00"/>
                  </a:solidFill>
                </a:rPr>
                <a:t>)/2)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31B24C1-531A-1745-B639-739FC22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79" y="221016"/>
            <a:ext cx="10289498" cy="701731"/>
          </a:xfrm>
        </p:spPr>
        <p:txBody>
          <a:bodyPr/>
          <a:lstStyle/>
          <a:p>
            <a:r>
              <a:rPr lang="fr-FR" dirty="0" err="1"/>
              <a:t>InSAR</a:t>
            </a:r>
            <a:r>
              <a:rPr lang="fr-FR" dirty="0"/>
              <a:t> Times </a:t>
            </a:r>
            <a:r>
              <a:rPr lang="fr-FR" dirty="0" err="1"/>
              <a:t>series</a:t>
            </a:r>
            <a:r>
              <a:rPr lang="fr-FR" dirty="0"/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2CDD4E-700A-914D-BA64-AD4335026131}"/>
              </a:ext>
            </a:extLst>
          </p:cNvPr>
          <p:cNvGrpSpPr/>
          <p:nvPr/>
        </p:nvGrpSpPr>
        <p:grpSpPr>
          <a:xfrm>
            <a:off x="7000671" y="3669391"/>
            <a:ext cx="4321958" cy="3059193"/>
            <a:chOff x="995614" y="3751087"/>
            <a:chExt cx="4321958" cy="30591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05D26F-F999-0D46-886A-E4BF13789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4914" y="3751087"/>
              <a:ext cx="3842658" cy="26898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289C4-D98C-B642-A949-3A1E09B8616D}"/>
                </a:ext>
              </a:extLst>
            </p:cNvPr>
            <p:cNvSpPr txBox="1"/>
            <p:nvPr/>
          </p:nvSpPr>
          <p:spPr>
            <a:xfrm>
              <a:off x="3123859" y="644094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683622-6EA9-2D4C-A335-0F4F72E5E3B4}"/>
                </a:ext>
              </a:extLst>
            </p:cNvPr>
            <p:cNvSpPr txBox="1"/>
            <p:nvPr/>
          </p:nvSpPr>
          <p:spPr>
            <a:xfrm rot="16200000">
              <a:off x="183853" y="4911351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Displacement (m)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4D6F8C-3D9B-684B-8EDB-5D8C91D517CC}"/>
              </a:ext>
            </a:extLst>
          </p:cNvPr>
          <p:cNvSpPr txBox="1"/>
          <p:nvPr/>
        </p:nvSpPr>
        <p:spPr>
          <a:xfrm>
            <a:off x="5898954" y="2729072"/>
            <a:ext cx="592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Provides with mean linear velocity map and time series  </a:t>
            </a:r>
          </a:p>
          <a:p>
            <a:r>
              <a:rPr lang="en-GB" dirty="0">
                <a:solidFill>
                  <a:schemeClr val="bg1"/>
                </a:solidFill>
              </a:rPr>
              <a:t>of ground displacements in satellite </a:t>
            </a:r>
            <a:r>
              <a:rPr lang="en-GB" dirty="0">
                <a:solidFill>
                  <a:srgbClr val="FFFF00"/>
                </a:solidFill>
              </a:rPr>
              <a:t>L</a:t>
            </a:r>
            <a:r>
              <a:rPr lang="en-GB" dirty="0">
                <a:solidFill>
                  <a:schemeClr val="bg1"/>
                </a:solidFill>
              </a:rPr>
              <a:t>ine </a:t>
            </a:r>
            <a:r>
              <a:rPr lang="en-GB" dirty="0">
                <a:solidFill>
                  <a:srgbClr val="FFFF00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f </a:t>
            </a:r>
            <a:r>
              <a:rPr lang="en-GB" dirty="0">
                <a:solidFill>
                  <a:srgbClr val="FFFF00"/>
                </a:solidFill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ight</a:t>
            </a:r>
          </a:p>
        </p:txBody>
      </p:sp>
    </p:spTree>
    <p:extLst>
      <p:ext uri="{BB962C8B-B14F-4D97-AF65-F5344CB8AC3E}">
        <p14:creationId xmlns:p14="http://schemas.microsoft.com/office/powerpoint/2010/main" val="34247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0554A-E491-8B4A-9851-1461582979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977" y="266443"/>
            <a:ext cx="2218152" cy="2608969"/>
          </a:xfrm>
          <a:prstGeom prst="rect">
            <a:avLst/>
          </a:prstGeom>
          <a:scene3d>
            <a:camera prst="orthographicFront">
              <a:rot lat="1800000" lon="1800000" rev="1200000"/>
            </a:camera>
            <a:lightRig rig="threePt" dir="t"/>
          </a:scene3d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9F676F81-9C84-574D-B08C-036D0C76F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411472"/>
            <a:ext cx="288131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CA" sz="1600" i="1">
                <a:solidFill>
                  <a:srgbClr val="FFFFFF"/>
                </a:solidFill>
              </a:rPr>
              <a:t>A: time matrix</a:t>
            </a:r>
            <a:br>
              <a:rPr lang="en-CA" sz="1600" i="1">
                <a:solidFill>
                  <a:srgbClr val="FFFFFF"/>
                </a:solidFill>
              </a:rPr>
            </a:br>
            <a:r>
              <a:rPr lang="en-CA" sz="1600" i="1">
                <a:solidFill>
                  <a:srgbClr val="FFFFFF"/>
                </a:solidFill>
              </a:rPr>
              <a:t>V: Unknown velocities</a:t>
            </a:r>
            <a:br>
              <a:rPr lang="en-CA" sz="1600" i="1">
                <a:solidFill>
                  <a:srgbClr val="FFFFFF"/>
                </a:solidFill>
              </a:rPr>
            </a:br>
            <a:r>
              <a:rPr lang="ru-RU" sz="1600" i="1">
                <a:solidFill>
                  <a:srgbClr val="FFFFFF"/>
                </a:solidFill>
                <a:cs typeface="Arial" charset="0"/>
              </a:rPr>
              <a:t>Ф</a:t>
            </a:r>
            <a:r>
              <a:rPr lang="en-CA" sz="1600" i="1">
                <a:solidFill>
                  <a:srgbClr val="FFFFFF"/>
                </a:solidFill>
              </a:rPr>
              <a:t>: Observed interferograms</a:t>
            </a:r>
          </a:p>
          <a:p>
            <a:pPr eaLnBrk="1" hangingPunct="1">
              <a:spcBef>
                <a:spcPts val="600"/>
              </a:spcBef>
            </a:pPr>
            <a:endParaRPr lang="en-CA">
              <a:solidFill>
                <a:srgbClr val="FFFFFF"/>
              </a:solidFill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EE3FEB36-8A5C-4646-8009-7BFFA852FAED}"/>
              </a:ext>
            </a:extLst>
          </p:cNvPr>
          <p:cNvGrpSpPr>
            <a:grpSpLocks/>
          </p:cNvGrpSpPr>
          <p:nvPr/>
        </p:nvGrpSpPr>
        <p:grpSpPr bwMode="auto">
          <a:xfrm>
            <a:off x="646113" y="2690747"/>
            <a:ext cx="1655762" cy="720725"/>
            <a:chOff x="539552" y="2060848"/>
            <a:chExt cx="1656184" cy="7200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298EDD-F297-004C-AB41-64B59F17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2060848"/>
              <a:ext cx="1656184" cy="72008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16200000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E1C10A-5EAD-FA49-9F51-051192E4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132856"/>
              <a:ext cx="1468963" cy="57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03C9E-FA7D-5549-9A96-78446D29B23D}"/>
              </a:ext>
            </a:extLst>
          </p:cNvPr>
          <p:cNvGrpSpPr>
            <a:grpSpLocks/>
          </p:cNvGrpSpPr>
          <p:nvPr/>
        </p:nvGrpSpPr>
        <p:grpSpPr bwMode="auto">
          <a:xfrm>
            <a:off x="2660650" y="2690747"/>
            <a:ext cx="3384550" cy="1941512"/>
            <a:chOff x="2483545" y="2351581"/>
            <a:chExt cx="3384550" cy="1941515"/>
          </a:xfrm>
        </p:grpSpPr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487B6EC6-2B00-FA45-ACE1-A554189FB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5708" y="3215182"/>
              <a:ext cx="2592387" cy="10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CA" sz="1600">
                  <a:solidFill>
                    <a:srgbClr val="FFFFFF"/>
                  </a:solidFill>
                </a:rPr>
                <a:t>Singular Value Decompos. is used for finding a solution of under-/over-determined problem (A</a:t>
              </a:r>
              <a:r>
                <a:rPr lang="en-CA" sz="1600" baseline="30000">
                  <a:solidFill>
                    <a:srgbClr val="FFFFFF"/>
                  </a:solidFill>
                </a:rPr>
                <a:t>+</a:t>
              </a:r>
              <a:r>
                <a:rPr lang="en-CA" sz="1600">
                  <a:solidFill>
                    <a:srgbClr val="FFFFFF"/>
                  </a:solidFill>
                </a:rPr>
                <a:t>). </a:t>
              </a:r>
            </a:p>
          </p:txBody>
        </p:sp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C29BE940-0FF6-BD48-B241-CECD2EDC62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155" y="2351581"/>
              <a:ext cx="1728355" cy="720272"/>
              <a:chOff x="2915816" y="2060848"/>
              <a:chExt cx="1728192" cy="72008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374737D-B09A-B244-99E4-9AABBFC3D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394" y="2060848"/>
                <a:ext cx="1727037" cy="720534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/>
              </a:gradFill>
              <a:ln w="9525">
                <a:solidFill>
                  <a:srgbClr val="F9F9F9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14" name="Picture 11">
                <a:extLst>
                  <a:ext uri="{FF2B5EF4-FFF2-40B4-BE49-F238E27FC236}">
                    <a16:creationId xmlns:a16="http://schemas.microsoft.com/office/drawing/2014/main" id="{7A79E1A1-636D-724A-AB92-B2467C965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7824" y="2099628"/>
                <a:ext cx="1612979" cy="576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5A20E02-09D6-9A44-B143-2FE9143A8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545" y="2567481"/>
              <a:ext cx="431800" cy="288925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chemeClr val="bg1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69A3A5-5F62-DC41-9451-EA994F2FE859}"/>
              </a:ext>
            </a:extLst>
          </p:cNvPr>
          <p:cNvGrpSpPr>
            <a:grpSpLocks/>
          </p:cNvGrpSpPr>
          <p:nvPr/>
        </p:nvGrpSpPr>
        <p:grpSpPr bwMode="auto">
          <a:xfrm>
            <a:off x="2732087" y="5017901"/>
            <a:ext cx="3529013" cy="1520825"/>
            <a:chOff x="5436295" y="2351581"/>
            <a:chExt cx="3529013" cy="1520826"/>
          </a:xfrm>
        </p:grpSpPr>
        <p:sp>
          <p:nvSpPr>
            <p:cNvPr id="52" name="Text Box 9">
              <a:extLst>
                <a:ext uri="{FF2B5EF4-FFF2-40B4-BE49-F238E27FC236}">
                  <a16:creationId xmlns:a16="http://schemas.microsoft.com/office/drawing/2014/main" id="{C49083EC-CBAD-BF4B-9B9B-203DCF72A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3995" y="3288207"/>
              <a:ext cx="288131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CA" sz="1600" i="1">
                  <a:solidFill>
                    <a:srgbClr val="FFFFFF"/>
                  </a:solidFill>
                </a:rPr>
                <a:t>d : </a:t>
              </a:r>
              <a:r>
                <a:rPr lang="en-CA" sz="1600" i="1">
                  <a:solidFill>
                    <a:srgbClr val="FFFF00"/>
                  </a:solidFill>
                </a:rPr>
                <a:t>LOS</a:t>
              </a:r>
              <a:r>
                <a:rPr lang="en-CA" sz="1600" i="1">
                  <a:solidFill>
                    <a:srgbClr val="FFFFFF"/>
                  </a:solidFill>
                </a:rPr>
                <a:t> displacements</a:t>
              </a:r>
              <a:br>
                <a:rPr lang="en-CA" sz="1600" i="1">
                  <a:solidFill>
                    <a:srgbClr val="FFFFFF"/>
                  </a:solidFill>
                </a:rPr>
              </a:br>
              <a:endParaRPr lang="en-CA" sz="1600" i="1">
                <a:solidFill>
                  <a:srgbClr val="FFFFFF"/>
                </a:solidFill>
              </a:endParaRPr>
            </a:p>
          </p:txBody>
        </p:sp>
        <p:grpSp>
          <p:nvGrpSpPr>
            <p:cNvPr id="53" name="Group 16">
              <a:extLst>
                <a:ext uri="{FF2B5EF4-FFF2-40B4-BE49-F238E27FC236}">
                  <a16:creationId xmlns:a16="http://schemas.microsoft.com/office/drawing/2014/main" id="{39CBB057-1863-A042-AFEE-36AE65DEE6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56730" y="2351581"/>
              <a:ext cx="2530369" cy="720272"/>
              <a:chOff x="5724127" y="2060848"/>
              <a:chExt cx="2530131" cy="72008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7EA448F-E847-EF43-A87E-B8B4765F1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4417" y="2060848"/>
                <a:ext cx="2530237" cy="720533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/>
              </a:gradFill>
              <a:ln w="9525">
                <a:solidFill>
                  <a:srgbClr val="F9F9F9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56" name="Picture 13">
                <a:extLst>
                  <a:ext uri="{FF2B5EF4-FFF2-40B4-BE49-F238E27FC236}">
                    <a16:creationId xmlns:a16="http://schemas.microsoft.com/office/drawing/2014/main" id="{62110EC0-22BA-AC4D-A047-373334F2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4127" y="2132855"/>
                <a:ext cx="2448273" cy="5209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59117257-CA34-A04B-9E58-07B5FC60E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6295" y="2567481"/>
              <a:ext cx="431800" cy="288925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chemeClr val="bg1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Rectangle 2">
            <a:extLst>
              <a:ext uri="{FF2B5EF4-FFF2-40B4-BE49-F238E27FC236}">
                <a16:creationId xmlns:a16="http://schemas.microsoft.com/office/drawing/2014/main" id="{1C5090CA-8B03-D140-A739-8EA92E3A7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563" y="1646705"/>
            <a:ext cx="23771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200">
                <a:solidFill>
                  <a:schemeClr val="bg1"/>
                </a:solidFill>
              </a:rPr>
              <a:t>(</a:t>
            </a:r>
            <a:r>
              <a:rPr lang="en-CA" sz="1200" err="1">
                <a:solidFill>
                  <a:schemeClr val="bg1"/>
                </a:solidFill>
              </a:rPr>
              <a:t>Berardino</a:t>
            </a:r>
            <a:r>
              <a:rPr lang="en-CA" sz="1200">
                <a:solidFill>
                  <a:schemeClr val="bg1"/>
                </a:solidFill>
              </a:rPr>
              <a:t> et al. 2002; </a:t>
            </a:r>
            <a:r>
              <a:rPr lang="en-CA" sz="1200" err="1">
                <a:solidFill>
                  <a:schemeClr val="bg1"/>
                </a:solidFill>
              </a:rPr>
              <a:t>Usai</a:t>
            </a:r>
            <a:r>
              <a:rPr lang="en-CA" sz="1200">
                <a:solidFill>
                  <a:schemeClr val="bg1"/>
                </a:solidFill>
              </a:rPr>
              <a:t>, 2003)</a:t>
            </a:r>
            <a:r>
              <a:rPr lang="en-CA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2" name="TextBox 81">
            <a:extLst>
              <a:ext uri="{FF2B5EF4-FFF2-40B4-BE49-F238E27FC236}">
                <a16:creationId xmlns:a16="http://schemas.microsoft.com/office/drawing/2014/main" id="{389C09FF-7B8C-1B4E-9A09-9DD19B256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43" y="1435480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400" dirty="0">
                <a:solidFill>
                  <a:srgbClr val="FFFFFF"/>
                </a:solidFill>
                <a:latin typeface="+mn-lt"/>
              </a:rPr>
              <a:t>For a given geometry (look angle, wave length, polarity…):</a:t>
            </a:r>
            <a:r>
              <a:rPr lang="en-CA" sz="1400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en-CA" sz="1400" dirty="0">
                <a:solidFill>
                  <a:srgbClr val="FFFF00"/>
                </a:solidFill>
                <a:latin typeface="+mn-lt"/>
              </a:rPr>
              <a:t>S</a:t>
            </a:r>
            <a:r>
              <a:rPr lang="en-CA" sz="1400" dirty="0">
                <a:solidFill>
                  <a:schemeClr val="bg1"/>
                </a:solidFill>
                <a:latin typeface="+mn-lt"/>
              </a:rPr>
              <a:t>mall </a:t>
            </a:r>
            <a:r>
              <a:rPr lang="en-CA" sz="1400" dirty="0">
                <a:solidFill>
                  <a:srgbClr val="FFFF00"/>
                </a:solidFill>
                <a:latin typeface="+mn-lt"/>
              </a:rPr>
              <a:t>Ba</a:t>
            </a:r>
            <a:r>
              <a:rPr lang="en-CA" sz="1400" dirty="0">
                <a:solidFill>
                  <a:schemeClr val="bg1"/>
                </a:solidFill>
                <a:latin typeface="+mn-lt"/>
              </a:rPr>
              <a:t>seline </a:t>
            </a:r>
            <a:r>
              <a:rPr lang="en-CA" sz="1400" dirty="0">
                <a:solidFill>
                  <a:srgbClr val="FFFF00"/>
                </a:solidFill>
                <a:latin typeface="+mn-lt"/>
              </a:rPr>
              <a:t>S</a:t>
            </a:r>
            <a:r>
              <a:rPr lang="en-CA" sz="1400" dirty="0">
                <a:solidFill>
                  <a:schemeClr val="bg1"/>
                </a:solidFill>
                <a:latin typeface="+mn-lt"/>
              </a:rPr>
              <a:t>ubset (SBAS) method </a:t>
            </a:r>
            <a:endParaRPr lang="en-GB" sz="140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F8C5E35-F380-8D4F-B156-54AAF7BF3B7B}"/>
              </a:ext>
            </a:extLst>
          </p:cNvPr>
          <p:cNvGrpSpPr/>
          <p:nvPr/>
        </p:nvGrpSpPr>
        <p:grpSpPr>
          <a:xfrm>
            <a:off x="7255286" y="2690746"/>
            <a:ext cx="2537966" cy="3208504"/>
            <a:chOff x="3635523" y="3356937"/>
            <a:chExt cx="1228307" cy="191153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5276159-9304-3941-98E5-89C3925278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57219" y="3356937"/>
              <a:ext cx="1206611" cy="1911530"/>
              <a:chOff x="2582022" y="1743658"/>
              <a:chExt cx="1835674" cy="2908027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E32A638-5CB7-164C-89C8-B4E435F86C5F}"/>
                  </a:ext>
                </a:extLst>
              </p:cNvPr>
              <p:cNvGrpSpPr/>
              <p:nvPr/>
            </p:nvGrpSpPr>
            <p:grpSpPr>
              <a:xfrm>
                <a:off x="2582022" y="1743658"/>
                <a:ext cx="1753377" cy="2250263"/>
                <a:chOff x="1706698" y="260351"/>
                <a:chExt cx="2890933" cy="3492500"/>
              </a:xfrm>
            </p:grpSpPr>
            <p:grpSp>
              <p:nvGrpSpPr>
                <p:cNvPr id="136" name="Group 22">
                  <a:extLst>
                    <a:ext uri="{FF2B5EF4-FFF2-40B4-BE49-F238E27FC236}">
                      <a16:creationId xmlns:a16="http://schemas.microsoft.com/office/drawing/2014/main" id="{50D3A8B0-17A2-9F46-B0B6-01FEB24DBE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706698" y="260351"/>
                  <a:ext cx="2404613" cy="3492500"/>
                  <a:chOff x="6012162" y="794084"/>
                  <a:chExt cx="2792631" cy="6377679"/>
                </a:xfrm>
              </p:grpSpPr>
              <p:pic>
                <p:nvPicPr>
                  <p:cNvPr id="150" name="Picture 149" descr="file1.jpg">
                    <a:extLst>
                      <a:ext uri="{FF2B5EF4-FFF2-40B4-BE49-F238E27FC236}">
                        <a16:creationId xmlns:a16="http://schemas.microsoft.com/office/drawing/2014/main" id="{2CED398C-CAAB-3542-8E83-4327826E63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12162" y="4196153"/>
                    <a:ext cx="2289809" cy="2975610"/>
                  </a:xfrm>
                  <a:prstGeom prst="rect">
                    <a:avLst/>
                  </a:prstGeom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600000" lon="3600000" rev="3600000"/>
                    </a:camera>
                    <a:lightRig rig="threePt" dir="t"/>
                  </a:scene3d>
                </p:spPr>
              </p:pic>
              <p:pic>
                <p:nvPicPr>
                  <p:cNvPr id="151" name="Picture 150" descr="file4.jpg">
                    <a:extLst>
                      <a:ext uri="{FF2B5EF4-FFF2-40B4-BE49-F238E27FC236}">
                        <a16:creationId xmlns:a16="http://schemas.microsoft.com/office/drawing/2014/main" id="{F81ADF2C-66A0-324D-8689-AB606B603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04344" y="3637782"/>
                    <a:ext cx="2289810" cy="2975610"/>
                  </a:xfrm>
                  <a:prstGeom prst="rect">
                    <a:avLst/>
                  </a:prstGeom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600000" lon="3600000" rev="3600000"/>
                    </a:camera>
                    <a:lightRig rig="threePt" dir="t"/>
                  </a:scene3d>
                </p:spPr>
              </p:pic>
              <p:pic>
                <p:nvPicPr>
                  <p:cNvPr id="152" name="Picture 151" descr="file2.jpg">
                    <a:extLst>
                      <a:ext uri="{FF2B5EF4-FFF2-40B4-BE49-F238E27FC236}">
                        <a16:creationId xmlns:a16="http://schemas.microsoft.com/office/drawing/2014/main" id="{400F3789-DBD6-644E-A620-17DF7564F0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9767" y="3068961"/>
                    <a:ext cx="2289811" cy="2975610"/>
                  </a:xfrm>
                  <a:prstGeom prst="rect">
                    <a:avLst/>
                  </a:prstGeom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600000" lon="3600000" rev="3600000"/>
                    </a:camera>
                    <a:lightRig rig="threePt" dir="t"/>
                  </a:scene3d>
                </p:spPr>
              </p:pic>
              <p:pic>
                <p:nvPicPr>
                  <p:cNvPr id="153" name="Picture 152" descr="file7.jpg">
                    <a:extLst>
                      <a:ext uri="{FF2B5EF4-FFF2-40B4-BE49-F238E27FC236}">
                        <a16:creationId xmlns:a16="http://schemas.microsoft.com/office/drawing/2014/main" id="{26D01036-6836-5B48-ADE5-6375E98DCE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63571" y="2492897"/>
                    <a:ext cx="2289808" cy="2975610"/>
                  </a:xfrm>
                  <a:prstGeom prst="rect">
                    <a:avLst/>
                  </a:prstGeom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600000" lon="3600000" rev="3600000"/>
                    </a:camera>
                    <a:lightRig rig="threePt" dir="t"/>
                  </a:scene3d>
                </p:spPr>
              </p:pic>
              <p:pic>
                <p:nvPicPr>
                  <p:cNvPr id="154" name="Picture 153" descr="file8.jpg">
                    <a:extLst>
                      <a:ext uri="{FF2B5EF4-FFF2-40B4-BE49-F238E27FC236}">
                        <a16:creationId xmlns:a16="http://schemas.microsoft.com/office/drawing/2014/main" id="{0A664D27-C5DB-1B43-A4AC-F814FF36D2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7376" y="1927695"/>
                    <a:ext cx="2289808" cy="2975610"/>
                  </a:xfrm>
                  <a:prstGeom prst="rect">
                    <a:avLst/>
                  </a:prstGeom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600000" lon="3600000" rev="3600000"/>
                    </a:camera>
                    <a:lightRig rig="threePt" dir="t"/>
                  </a:scene3d>
                </p:spPr>
              </p:pic>
              <p:pic>
                <p:nvPicPr>
                  <p:cNvPr id="155" name="Picture 154" descr="file5.jpg">
                    <a:extLst>
                      <a:ext uri="{FF2B5EF4-FFF2-40B4-BE49-F238E27FC236}">
                        <a16:creationId xmlns:a16="http://schemas.microsoft.com/office/drawing/2014/main" id="{5F1A3249-1F3B-004A-BBE6-9F4F4182A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1177" y="1351633"/>
                    <a:ext cx="2289811" cy="2975610"/>
                  </a:xfrm>
                  <a:prstGeom prst="rect">
                    <a:avLst/>
                  </a:prstGeom>
                  <a:ln>
                    <a:solidFill>
                      <a:srgbClr val="000000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600000" lon="3600000" rev="3600000"/>
                    </a:camera>
                    <a:lightRig rig="threePt" dir="t"/>
                  </a:scene3d>
                </p:spPr>
              </p:pic>
              <p:pic>
                <p:nvPicPr>
                  <p:cNvPr id="156" name="Picture 155" descr="file3.jpg">
                    <a:extLst>
                      <a:ext uri="{FF2B5EF4-FFF2-40B4-BE49-F238E27FC236}">
                        <a16:creationId xmlns:a16="http://schemas.microsoft.com/office/drawing/2014/main" id="{D2AAAD51-07CD-BF4F-A91E-D865513527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4983" y="794084"/>
                    <a:ext cx="2289810" cy="297560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600000" lon="3600000" rev="3600000"/>
                    </a:camera>
                    <a:lightRig rig="threePt" dir="t"/>
                  </a:scene3d>
                </p:spPr>
              </p:pic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72FE7603-D5A1-404C-8673-9DD45CB51B83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3220000" y="788160"/>
                  <a:ext cx="215003" cy="2540258"/>
                  <a:chOff x="7076447" y="1032978"/>
                  <a:chExt cx="2896" cy="2540258"/>
                </a:xfrm>
                <a:scene3d>
                  <a:camera prst="orthographicFront">
                    <a:rot lat="0" lon="0" rev="6600000"/>
                  </a:camera>
                  <a:lightRig rig="threePt" dir="t"/>
                </a:scene3d>
              </p:grpSpPr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8C67488D-9D5C-084C-A3AF-C29A2116FBA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1235400"/>
                    <a:ext cx="0" cy="13399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54716A54-B0A1-6342-96DF-1872C187B3E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1536183"/>
                    <a:ext cx="0" cy="13542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082E980E-3BDC-0C49-8579-C317C85B054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1849795"/>
                    <a:ext cx="0" cy="136849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405A459D-E4F0-C042-B7AA-7A1FAB272A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2170534"/>
                    <a:ext cx="0" cy="13399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AEC87211-6223-BF4B-BFA0-C1AE2814EE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2479871"/>
                    <a:ext cx="0" cy="13542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2DC3B59E-F19E-E047-B976-9FC45C1E1FC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2790632"/>
                    <a:ext cx="0" cy="136849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B27A7226-BB99-BE47-A859-A005883C8D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3092840"/>
                    <a:ext cx="0" cy="13542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9A35BB47-1472-AD4F-8F4A-AEA11B19E0C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3263901"/>
                    <a:ext cx="0" cy="4561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5F9C6C2-3A90-984D-B2C7-0263194F761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3350857"/>
                    <a:ext cx="0" cy="4561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0A25026D-9930-C242-9264-F40FEA55BC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3437814"/>
                    <a:ext cx="0" cy="4561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D588E949-A8B4-E24C-9859-7E8EB17479C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9343" y="3527620"/>
                    <a:ext cx="0" cy="4561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3500F94F-66EE-B848-A742-66D14B048C9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076447" y="1032978"/>
                    <a:ext cx="0" cy="11404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6" name="Group 6">
                <a:extLst>
                  <a:ext uri="{FF2B5EF4-FFF2-40B4-BE49-F238E27FC236}">
                    <a16:creationId xmlns:a16="http://schemas.microsoft.com/office/drawing/2014/main" id="{6E60F2B2-2AC7-DD43-A9DC-3D17D13987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3333" y="3742894"/>
                <a:ext cx="1584363" cy="908791"/>
                <a:chOff x="3132156" y="2305695"/>
                <a:chExt cx="2376545" cy="2089509"/>
              </a:xfrm>
            </p:grpSpPr>
            <p:grpSp>
              <p:nvGrpSpPr>
                <p:cNvPr id="127" name="Group 64">
                  <a:extLst>
                    <a:ext uri="{FF2B5EF4-FFF2-40B4-BE49-F238E27FC236}">
                      <a16:creationId xmlns:a16="http://schemas.microsoft.com/office/drawing/2014/main" id="{6C75D21F-7522-BC42-93F0-0153F4678D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32156" y="2305695"/>
                  <a:ext cx="2376545" cy="2089509"/>
                  <a:chOff x="971600" y="3429769"/>
                  <a:chExt cx="3168352" cy="2545940"/>
                </a:xfrm>
              </p:grpSpPr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41CE1220-9D1F-DE48-A04A-758D1AEC9618}"/>
                      </a:ext>
                    </a:extLst>
                  </p:cNvPr>
                  <p:cNvCxnSpPr/>
                  <p:nvPr/>
                </p:nvCxnSpPr>
                <p:spPr>
                  <a:xfrm>
                    <a:off x="971600" y="5300981"/>
                    <a:ext cx="316835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147C370C-45BC-AF43-9DFB-974EAB9F783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971600" y="3429769"/>
                    <a:ext cx="8467" cy="188029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78E11A5-5875-1B42-9835-85A4A941AB95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933625" y="4470055"/>
                    <a:ext cx="593667" cy="177558"/>
                  </a:xfrm>
                  <a:prstGeom prst="line">
                    <a:avLst/>
                  </a:prstGeom>
                  <a:ln>
                    <a:solidFill>
                      <a:srgbClr val="660066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TextBox 62">
                    <a:extLst>
                      <a:ext uri="{FF2B5EF4-FFF2-40B4-BE49-F238E27FC236}">
                        <a16:creationId xmlns:a16="http://schemas.microsoft.com/office/drawing/2014/main" id="{603B38E8-F976-9444-9E28-12D4FE8DD2C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41203" y="5272381"/>
                    <a:ext cx="1248138" cy="7033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GB" sz="1200">
                        <a:solidFill>
                          <a:srgbClr val="FFFFFF"/>
                        </a:solidFill>
                      </a:rPr>
                      <a:t>Time</a:t>
                    </a:r>
                  </a:p>
                </p:txBody>
              </p:sp>
            </p:grp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B7395DC-ABBA-274E-BAE9-AA8D9FC345AE}"/>
                    </a:ext>
                  </a:extLst>
                </p:cNvPr>
                <p:cNvCxnSpPr/>
                <p:nvPr/>
              </p:nvCxnSpPr>
              <p:spPr bwMode="auto">
                <a:xfrm flipH="1">
                  <a:off x="3429137" y="3543351"/>
                  <a:ext cx="242225" cy="59120"/>
                </a:xfrm>
                <a:prstGeom prst="line">
                  <a:avLst/>
                </a:prstGeom>
                <a:ln>
                  <a:solidFill>
                    <a:srgbClr val="660066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27A7FBFA-A022-2243-8CB0-FEA47A13E4BC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61705" y="3159483"/>
                  <a:ext cx="180478" cy="361927"/>
                </a:xfrm>
                <a:prstGeom prst="line">
                  <a:avLst/>
                </a:prstGeom>
                <a:ln>
                  <a:solidFill>
                    <a:srgbClr val="660066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883EAA6-5BC8-444B-AF9E-678D1C120FE0}"/>
                    </a:ext>
                  </a:extLst>
                </p:cNvPr>
                <p:cNvCxnSpPr/>
                <p:nvPr/>
              </p:nvCxnSpPr>
              <p:spPr bwMode="auto">
                <a:xfrm flipH="1">
                  <a:off x="4230307" y="3173887"/>
                  <a:ext cx="287337" cy="131326"/>
                </a:xfrm>
                <a:prstGeom prst="line">
                  <a:avLst/>
                </a:prstGeom>
                <a:ln>
                  <a:solidFill>
                    <a:srgbClr val="660066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F4AE8BEB-D305-E84C-A826-1164AC65DEE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533711" y="2873571"/>
                  <a:ext cx="851544" cy="296251"/>
                </a:xfrm>
                <a:prstGeom prst="line">
                  <a:avLst/>
                </a:prstGeom>
                <a:ln>
                  <a:solidFill>
                    <a:srgbClr val="660066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4" name="TextBox 62">
              <a:extLst>
                <a:ext uri="{FF2B5EF4-FFF2-40B4-BE49-F238E27FC236}">
                  <a16:creationId xmlns:a16="http://schemas.microsoft.com/office/drawing/2014/main" id="{185AB719-B224-B348-B46C-BF0D01130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459701" y="4843585"/>
              <a:ext cx="485704" cy="134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1200" dirty="0">
                  <a:solidFill>
                    <a:srgbClr val="FFFFFF"/>
                  </a:solidFill>
                </a:rPr>
                <a:t>d</a:t>
              </a:r>
              <a:r>
                <a:rPr lang="en-GB" sz="1200" baseline="30000" dirty="0">
                  <a:solidFill>
                    <a:srgbClr val="FFFFFF"/>
                  </a:solidFill>
                </a:rPr>
                <a:t>i</a:t>
              </a:r>
              <a:r>
                <a:rPr lang="en-GB" sz="1200" dirty="0">
                  <a:solidFill>
                    <a:srgbClr val="FFFFFF"/>
                  </a:solidFill>
                </a:rPr>
                <a:t> (</a:t>
              </a:r>
              <a:r>
                <a:rPr lang="en-GB" sz="1200" dirty="0">
                  <a:solidFill>
                    <a:srgbClr val="FFFF00"/>
                  </a:solidFill>
                </a:rPr>
                <a:t>LOS</a:t>
              </a:r>
              <a:r>
                <a:rPr lang="en-GB" sz="1200" dirty="0"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5073B8-CB0D-F542-9977-609A25B2F915}"/>
              </a:ext>
            </a:extLst>
          </p:cNvPr>
          <p:cNvSpPr txBox="1"/>
          <p:nvPr/>
        </p:nvSpPr>
        <p:spPr>
          <a:xfrm>
            <a:off x="10075338" y="2655126"/>
            <a:ext cx="201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 interferograms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D8D840B-0BD0-C349-B3E8-1A32C99A93DC}"/>
              </a:ext>
            </a:extLst>
          </p:cNvPr>
          <p:cNvSpPr txBox="1"/>
          <p:nvPr/>
        </p:nvSpPr>
        <p:spPr>
          <a:xfrm>
            <a:off x="267457" y="2049438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n images  =&gt; m interferograms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59B4706-DEDF-3A40-B40F-8E7F44677E53}"/>
              </a:ext>
            </a:extLst>
          </p:cNvPr>
          <p:cNvSpPr/>
          <p:nvPr/>
        </p:nvSpPr>
        <p:spPr>
          <a:xfrm>
            <a:off x="9514737" y="390372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n cumulated </a:t>
            </a:r>
            <a:br>
              <a:rPr lang="en-US">
                <a:solidFill>
                  <a:srgbClr val="FFFF00"/>
                </a:solidFill>
              </a:rPr>
            </a:br>
            <a:r>
              <a:rPr lang="en-US">
                <a:solidFill>
                  <a:srgbClr val="FFFF00"/>
                </a:solidFill>
              </a:rPr>
              <a:t>deformation maps  </a:t>
            </a:r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3DA60BA-63F6-EA48-9D5E-7FBDA2D4301C}"/>
              </a:ext>
            </a:extLst>
          </p:cNvPr>
          <p:cNvSpPr/>
          <p:nvPr/>
        </p:nvSpPr>
        <p:spPr>
          <a:xfrm>
            <a:off x="9983744" y="5165785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n points 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E92C2-5F9C-1D9A-8F32-D8E0C014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79" y="221016"/>
            <a:ext cx="10289498" cy="701731"/>
          </a:xfrm>
        </p:spPr>
        <p:txBody>
          <a:bodyPr/>
          <a:lstStyle/>
          <a:p>
            <a:r>
              <a:rPr lang="fr-FR" dirty="0" err="1"/>
              <a:t>InSAR</a:t>
            </a:r>
            <a:r>
              <a:rPr lang="fr-FR" dirty="0"/>
              <a:t> Times </a:t>
            </a:r>
            <a:r>
              <a:rPr lang="fr-FR" dirty="0" err="1"/>
              <a:t>series</a:t>
            </a:r>
            <a:r>
              <a:rPr lang="fr-F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6098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56AA6BF9-2CA3-8946-BD0B-606EBEF70699}"/>
              </a:ext>
            </a:extLst>
          </p:cNvPr>
          <p:cNvSpPr/>
          <p:nvPr/>
        </p:nvSpPr>
        <p:spPr>
          <a:xfrm>
            <a:off x="7036336" y="1568445"/>
            <a:ext cx="24848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200">
                <a:solidFill>
                  <a:schemeClr val="bg1"/>
                </a:solidFill>
              </a:rPr>
              <a:t>(Samsonov and d</a:t>
            </a:r>
            <a:r>
              <a:rPr lang="nl-BE" sz="1200">
                <a:solidFill>
                  <a:schemeClr val="bg1"/>
                </a:solidFill>
              </a:rPr>
              <a:t>’</a:t>
            </a:r>
            <a:r>
              <a:rPr lang="en-CA" sz="1200" err="1">
                <a:solidFill>
                  <a:schemeClr val="bg1"/>
                </a:solidFill>
              </a:rPr>
              <a:t>Oreye</a:t>
            </a:r>
            <a:r>
              <a:rPr lang="en-CA" sz="1200">
                <a:solidFill>
                  <a:schemeClr val="bg1"/>
                </a:solidFill>
              </a:rPr>
              <a:t>, 2012, 2017)</a:t>
            </a:r>
          </a:p>
        </p:txBody>
      </p:sp>
      <p:sp>
        <p:nvSpPr>
          <p:cNvPr id="217" name="Rectangle 44">
            <a:extLst>
              <a:ext uri="{FF2B5EF4-FFF2-40B4-BE49-F238E27FC236}">
                <a16:creationId xmlns:a16="http://schemas.microsoft.com/office/drawing/2014/main" id="{CC9BD890-7E97-6A4B-8135-F928F802E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27" y="1251660"/>
            <a:ext cx="10574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Combining all geometries : The </a:t>
            </a:r>
            <a:r>
              <a:rPr lang="en-CA">
                <a:solidFill>
                  <a:srgbClr val="FFFF00"/>
                </a:solidFill>
              </a:rPr>
              <a:t>M</a:t>
            </a:r>
            <a:r>
              <a:rPr lang="en-CA">
                <a:solidFill>
                  <a:schemeClr val="bg1"/>
                </a:solidFill>
              </a:rPr>
              <a:t>ultidimensional </a:t>
            </a:r>
            <a:r>
              <a:rPr lang="en-CA">
                <a:solidFill>
                  <a:srgbClr val="FFFF00"/>
                </a:solidFill>
              </a:rPr>
              <a:t>S</a:t>
            </a:r>
            <a:r>
              <a:rPr lang="en-CA">
                <a:solidFill>
                  <a:schemeClr val="bg1"/>
                </a:solidFill>
              </a:rPr>
              <a:t>mall </a:t>
            </a:r>
            <a:r>
              <a:rPr lang="en-CA">
                <a:solidFill>
                  <a:srgbClr val="FFFF00"/>
                </a:solidFill>
              </a:rPr>
              <a:t>Ba</a:t>
            </a:r>
            <a:r>
              <a:rPr lang="en-CA">
                <a:solidFill>
                  <a:schemeClr val="bg1"/>
                </a:solidFill>
              </a:rPr>
              <a:t>seline </a:t>
            </a:r>
            <a:r>
              <a:rPr lang="en-CA">
                <a:solidFill>
                  <a:srgbClr val="FFFF00"/>
                </a:solidFill>
              </a:rPr>
              <a:t>S</a:t>
            </a:r>
            <a:r>
              <a:rPr lang="en-CA">
                <a:solidFill>
                  <a:schemeClr val="bg1"/>
                </a:solidFill>
              </a:rPr>
              <a:t>ubset (</a:t>
            </a:r>
            <a:r>
              <a:rPr lang="en-CA">
                <a:solidFill>
                  <a:srgbClr val="FFFF00"/>
                </a:solidFill>
              </a:rPr>
              <a:t>MSBAS</a:t>
            </a:r>
            <a:r>
              <a:rPr lang="en-CA">
                <a:solidFill>
                  <a:schemeClr val="bg1"/>
                </a:solidFill>
              </a:rPr>
              <a:t>) method.</a:t>
            </a: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1B4D611-E50A-8E48-B469-2D9BC9F75157}"/>
              </a:ext>
            </a:extLst>
          </p:cNvPr>
          <p:cNvGrpSpPr/>
          <p:nvPr/>
        </p:nvGrpSpPr>
        <p:grpSpPr>
          <a:xfrm>
            <a:off x="1628003" y="2162229"/>
            <a:ext cx="6380217" cy="4123124"/>
            <a:chOff x="3489752" y="3247231"/>
            <a:chExt cx="4929699" cy="3229646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175D967-4FF1-B247-A790-F1FF8AE2021B}"/>
                </a:ext>
              </a:extLst>
            </p:cNvPr>
            <p:cNvGrpSpPr/>
            <p:nvPr/>
          </p:nvGrpSpPr>
          <p:grpSpPr>
            <a:xfrm>
              <a:off x="3489752" y="3247231"/>
              <a:ext cx="4929699" cy="1989834"/>
              <a:chOff x="3497471" y="3356937"/>
              <a:chExt cx="4929699" cy="1989834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EC8966D7-F093-0F44-982C-40F04FE68038}"/>
                  </a:ext>
                </a:extLst>
              </p:cNvPr>
              <p:cNvGrpSpPr/>
              <p:nvPr/>
            </p:nvGrpSpPr>
            <p:grpSpPr>
              <a:xfrm>
                <a:off x="3497471" y="3356937"/>
                <a:ext cx="1268490" cy="1939368"/>
                <a:chOff x="3595340" y="3356937"/>
                <a:chExt cx="1268490" cy="1939368"/>
              </a:xfrm>
            </p:grpSpPr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AA3985BF-D486-D54C-8BD0-2934C93DAB4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657219" y="3356937"/>
                  <a:ext cx="1206611" cy="1939368"/>
                  <a:chOff x="2582022" y="1743658"/>
                  <a:chExt cx="1835624" cy="2950377"/>
                </a:xfrm>
              </p:grpSpPr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67A05BF1-D217-8247-B40E-C915BDBCB013}"/>
                      </a:ext>
                    </a:extLst>
                  </p:cNvPr>
                  <p:cNvGrpSpPr/>
                  <p:nvPr/>
                </p:nvGrpSpPr>
                <p:grpSpPr>
                  <a:xfrm>
                    <a:off x="2582022" y="1743658"/>
                    <a:ext cx="1753377" cy="2250263"/>
                    <a:chOff x="1706698" y="260351"/>
                    <a:chExt cx="2890933" cy="3492500"/>
                  </a:xfrm>
                </p:grpSpPr>
                <p:grpSp>
                  <p:nvGrpSpPr>
                    <p:cNvPr id="379" name="Group 22">
                      <a:extLst>
                        <a:ext uri="{FF2B5EF4-FFF2-40B4-BE49-F238E27FC236}">
                          <a16:creationId xmlns:a16="http://schemas.microsoft.com/office/drawing/2014/main" id="{F74991F0-F74E-FD4D-BC4E-3B06E07D8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1706698" y="260351"/>
                      <a:ext cx="2404613" cy="3492500"/>
                      <a:chOff x="6012162" y="794084"/>
                      <a:chExt cx="2792631" cy="6377679"/>
                    </a:xfrm>
                  </p:grpSpPr>
                  <p:pic>
                    <p:nvPicPr>
                      <p:cNvPr id="393" name="Picture 392" descr="file1.jpg">
                        <a:extLst>
                          <a:ext uri="{FF2B5EF4-FFF2-40B4-BE49-F238E27FC236}">
                            <a16:creationId xmlns:a16="http://schemas.microsoft.com/office/drawing/2014/main" id="{073D207B-8406-5D42-86D6-C31E6294E8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012162" y="4196153"/>
                        <a:ext cx="2289809" cy="297561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94" name="Picture 393" descr="file4.jpg">
                        <a:extLst>
                          <a:ext uri="{FF2B5EF4-FFF2-40B4-BE49-F238E27FC236}">
                            <a16:creationId xmlns:a16="http://schemas.microsoft.com/office/drawing/2014/main" id="{8EC0DBB6-11B3-EA40-BDB4-A3B3D9E190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104344" y="3637782"/>
                        <a:ext cx="2289810" cy="297561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95" name="Picture 394" descr="file2.jpg">
                        <a:extLst>
                          <a:ext uri="{FF2B5EF4-FFF2-40B4-BE49-F238E27FC236}">
                            <a16:creationId xmlns:a16="http://schemas.microsoft.com/office/drawing/2014/main" id="{8E7913EF-39DC-3E4F-B5E5-B20B187C4D4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179767" y="3068961"/>
                        <a:ext cx="2289811" cy="297561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96" name="Picture 395" descr="file7.jpg">
                        <a:extLst>
                          <a:ext uri="{FF2B5EF4-FFF2-40B4-BE49-F238E27FC236}">
                            <a16:creationId xmlns:a16="http://schemas.microsoft.com/office/drawing/2014/main" id="{2EACE3F0-4066-7A40-B86A-06CD8A794F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263571" y="2492897"/>
                        <a:ext cx="2289808" cy="297561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97" name="Picture 396" descr="file8.jpg">
                        <a:extLst>
                          <a:ext uri="{FF2B5EF4-FFF2-40B4-BE49-F238E27FC236}">
                            <a16:creationId xmlns:a16="http://schemas.microsoft.com/office/drawing/2014/main" id="{FB54CD0D-337F-F84E-BF68-F4CE01CBB35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347376" y="1927695"/>
                        <a:ext cx="2289808" cy="297561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98" name="Picture 397" descr="file5.jpg">
                        <a:extLst>
                          <a:ext uri="{FF2B5EF4-FFF2-40B4-BE49-F238E27FC236}">
                            <a16:creationId xmlns:a16="http://schemas.microsoft.com/office/drawing/2014/main" id="{4AAC5FF6-EDCC-E84C-91A0-320EDB82F74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31177" y="1351633"/>
                        <a:ext cx="2289811" cy="297561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99" name="Picture 398" descr="file3.jpg">
                        <a:extLst>
                          <a:ext uri="{FF2B5EF4-FFF2-40B4-BE49-F238E27FC236}">
                            <a16:creationId xmlns:a16="http://schemas.microsoft.com/office/drawing/2014/main" id="{3EEBE867-F4E4-4C41-98F5-F1185B0C77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14983" y="794084"/>
                        <a:ext cx="2289810" cy="297560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</p:grpSp>
                <p:grpSp>
                  <p:nvGrpSpPr>
                    <p:cNvPr id="380" name="Group 379">
                      <a:extLst>
                        <a:ext uri="{FF2B5EF4-FFF2-40B4-BE49-F238E27FC236}">
                          <a16:creationId xmlns:a16="http://schemas.microsoft.com/office/drawing/2014/main" id="{D3170135-CF17-7D41-B181-7AF220D7BD08}"/>
                        </a:ext>
                      </a:extLst>
                    </p:cNvPr>
                    <p:cNvGrpSpPr/>
                    <p:nvPr/>
                  </p:nvGrpSpPr>
                  <p:grpSpPr>
                    <a:xfrm rot="16200000" flipV="1">
                      <a:off x="3220000" y="788160"/>
                      <a:ext cx="215003" cy="2540258"/>
                      <a:chOff x="7076447" y="1032978"/>
                      <a:chExt cx="2896" cy="2540258"/>
                    </a:xfrm>
                    <a:scene3d>
                      <a:camera prst="orthographicFront">
                        <a:rot lat="0" lon="0" rev="6600000"/>
                      </a:camera>
                      <a:lightRig rig="threePt" dir="t"/>
                    </a:scene3d>
                  </p:grpSpPr>
                  <p:cxnSp>
                    <p:nvCxnSpPr>
                      <p:cNvPr id="381" name="Straight Connector 380">
                        <a:extLst>
                          <a:ext uri="{FF2B5EF4-FFF2-40B4-BE49-F238E27FC236}">
                            <a16:creationId xmlns:a16="http://schemas.microsoft.com/office/drawing/2014/main" id="{FF2FC1B8-AA47-1D45-B818-04EB3D09341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1235400"/>
                        <a:ext cx="0" cy="133998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2" name="Straight Connector 381">
                        <a:extLst>
                          <a:ext uri="{FF2B5EF4-FFF2-40B4-BE49-F238E27FC236}">
                            <a16:creationId xmlns:a16="http://schemas.microsoft.com/office/drawing/2014/main" id="{30EB0EA6-FF1F-9443-B72B-CFFCFA8F813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1536183"/>
                        <a:ext cx="0" cy="135423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Connector 382">
                        <a:extLst>
                          <a:ext uri="{FF2B5EF4-FFF2-40B4-BE49-F238E27FC236}">
                            <a16:creationId xmlns:a16="http://schemas.microsoft.com/office/drawing/2014/main" id="{F0404300-5123-1F43-A695-6661583CE92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1849795"/>
                        <a:ext cx="0" cy="136849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4" name="Straight Connector 383">
                        <a:extLst>
                          <a:ext uri="{FF2B5EF4-FFF2-40B4-BE49-F238E27FC236}">
                            <a16:creationId xmlns:a16="http://schemas.microsoft.com/office/drawing/2014/main" id="{9E0D96D6-8BAF-734D-A9B6-AC7FBA4FB35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2170534"/>
                        <a:ext cx="0" cy="133998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5" name="Straight Connector 384">
                        <a:extLst>
                          <a:ext uri="{FF2B5EF4-FFF2-40B4-BE49-F238E27FC236}">
                            <a16:creationId xmlns:a16="http://schemas.microsoft.com/office/drawing/2014/main" id="{294C6211-FECF-224F-8CFD-72D831392AB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2479871"/>
                        <a:ext cx="0" cy="135423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Connector 385">
                        <a:extLst>
                          <a:ext uri="{FF2B5EF4-FFF2-40B4-BE49-F238E27FC236}">
                            <a16:creationId xmlns:a16="http://schemas.microsoft.com/office/drawing/2014/main" id="{29CEF0C6-7519-E143-B1FA-3401A089F99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2790632"/>
                        <a:ext cx="0" cy="136849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Straight Connector 386">
                        <a:extLst>
                          <a:ext uri="{FF2B5EF4-FFF2-40B4-BE49-F238E27FC236}">
                            <a16:creationId xmlns:a16="http://schemas.microsoft.com/office/drawing/2014/main" id="{E7F8A2C1-B552-0A4B-881B-CA4A08B157D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092840"/>
                        <a:ext cx="0" cy="135423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8" name="Straight Connector 387">
                        <a:extLst>
                          <a:ext uri="{FF2B5EF4-FFF2-40B4-BE49-F238E27FC236}">
                            <a16:creationId xmlns:a16="http://schemas.microsoft.com/office/drawing/2014/main" id="{1E0258DC-CE92-8B47-8968-2814416A083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263901"/>
                        <a:ext cx="0" cy="4561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Straight Connector 388">
                        <a:extLst>
                          <a:ext uri="{FF2B5EF4-FFF2-40B4-BE49-F238E27FC236}">
                            <a16:creationId xmlns:a16="http://schemas.microsoft.com/office/drawing/2014/main" id="{F4EE6A04-3339-114A-BD8A-597003E1429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350857"/>
                        <a:ext cx="0" cy="4561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Connector 389">
                        <a:extLst>
                          <a:ext uri="{FF2B5EF4-FFF2-40B4-BE49-F238E27FC236}">
                            <a16:creationId xmlns:a16="http://schemas.microsoft.com/office/drawing/2014/main" id="{8224BDD8-317D-FC46-8BEB-E1EC743BACA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437814"/>
                        <a:ext cx="0" cy="4561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Straight Connector 390">
                        <a:extLst>
                          <a:ext uri="{FF2B5EF4-FFF2-40B4-BE49-F238E27FC236}">
                            <a16:creationId xmlns:a16="http://schemas.microsoft.com/office/drawing/2014/main" id="{20CB0F5D-C625-0F45-A193-207E8E2009E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527620"/>
                        <a:ext cx="0" cy="4561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2" name="Straight Connector 391">
                        <a:extLst>
                          <a:ext uri="{FF2B5EF4-FFF2-40B4-BE49-F238E27FC236}">
                            <a16:creationId xmlns:a16="http://schemas.microsoft.com/office/drawing/2014/main" id="{B8556432-14C1-CE4D-AA8C-AF847027F9D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6447" y="1032978"/>
                        <a:ext cx="0" cy="11404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69" name="Group 6">
                    <a:extLst>
                      <a:ext uri="{FF2B5EF4-FFF2-40B4-BE49-F238E27FC236}">
                        <a16:creationId xmlns:a16="http://schemas.microsoft.com/office/drawing/2014/main" id="{357E8F8A-2061-1045-9A35-84E9A1BA92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833321" y="3742895"/>
                    <a:ext cx="1584325" cy="951140"/>
                    <a:chOff x="3132138" y="2305696"/>
                    <a:chExt cx="2376487" cy="2186878"/>
                  </a:xfrm>
                </p:grpSpPr>
                <p:grpSp>
                  <p:nvGrpSpPr>
                    <p:cNvPr id="370" name="Group 64">
                      <a:extLst>
                        <a:ext uri="{FF2B5EF4-FFF2-40B4-BE49-F238E27FC236}">
                          <a16:creationId xmlns:a16="http://schemas.microsoft.com/office/drawing/2014/main" id="{CBEC72D3-CC70-4B46-8E1D-9EE273D54D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138" y="2305696"/>
                      <a:ext cx="2376487" cy="2186878"/>
                      <a:chOff x="971600" y="3429769"/>
                      <a:chExt cx="3168352" cy="2664578"/>
                    </a:xfrm>
                  </p:grpSpPr>
                  <p:cxnSp>
                    <p:nvCxnSpPr>
                      <p:cNvPr id="375" name="Straight Connector 374">
                        <a:extLst>
                          <a:ext uri="{FF2B5EF4-FFF2-40B4-BE49-F238E27FC236}">
                            <a16:creationId xmlns:a16="http://schemas.microsoft.com/office/drawing/2014/main" id="{FC74F31C-226F-B24C-80B9-1E3B8AE657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71600" y="5300981"/>
                        <a:ext cx="316835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6" name="Straight Connector 375">
                        <a:extLst>
                          <a:ext uri="{FF2B5EF4-FFF2-40B4-BE49-F238E27FC236}">
                            <a16:creationId xmlns:a16="http://schemas.microsoft.com/office/drawing/2014/main" id="{A061E8A5-EB28-AD4E-BC1E-48DF11D2A24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971600" y="3429769"/>
                        <a:ext cx="8467" cy="188029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7" name="Straight Connector 376">
                        <a:extLst>
                          <a:ext uri="{FF2B5EF4-FFF2-40B4-BE49-F238E27FC236}">
                            <a16:creationId xmlns:a16="http://schemas.microsoft.com/office/drawing/2014/main" id="{AA333FA4-182B-6B43-ADBA-CB4C5892FEB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1933625" y="4470055"/>
                        <a:ext cx="593667" cy="177558"/>
                      </a:xfrm>
                      <a:prstGeom prst="line">
                        <a:avLst/>
                      </a:prstGeom>
                      <a:ln>
                        <a:solidFill>
                          <a:srgbClr val="660066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78" name="TextBox 62">
                        <a:extLst>
                          <a:ext uri="{FF2B5EF4-FFF2-40B4-BE49-F238E27FC236}">
                            <a16:creationId xmlns:a16="http://schemas.microsoft.com/office/drawing/2014/main" id="{A546DB42-A23E-3A4B-A395-BF7CDE98D3F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041202" y="5272379"/>
                        <a:ext cx="1248139" cy="821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  <a:cs typeface="ＭＳ Ｐゴシック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GB" sz="1000" dirty="0">
                            <a:solidFill>
                              <a:schemeClr val="bg1"/>
                            </a:solidFill>
                          </a:rPr>
                          <a:t>Time</a:t>
                        </a:r>
                      </a:p>
                    </p:txBody>
                  </p:sp>
                </p:grpSp>
                <p:cxnSp>
                  <p:nvCxnSpPr>
                    <p:cNvPr id="371" name="Straight Connector 370">
                      <a:extLst>
                        <a:ext uri="{FF2B5EF4-FFF2-40B4-BE49-F238E27FC236}">
                          <a16:creationId xmlns:a16="http://schemas.microsoft.com/office/drawing/2014/main" id="{728C99CC-C55E-C042-AEFA-17B4D74AF17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3429137" y="3543351"/>
                      <a:ext cx="242225" cy="59120"/>
                    </a:xfrm>
                    <a:prstGeom prst="line">
                      <a:avLst/>
                    </a:prstGeom>
                    <a:ln>
                      <a:solidFill>
                        <a:srgbClr val="660066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2" name="Straight Connector 371">
                      <a:extLst>
                        <a:ext uri="{FF2B5EF4-FFF2-40B4-BE49-F238E27FC236}">
                          <a16:creationId xmlns:a16="http://schemas.microsoft.com/office/drawing/2014/main" id="{3B1D0A6F-3563-2C44-A600-959F2B2CF3A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3661705" y="3159483"/>
                      <a:ext cx="180478" cy="361927"/>
                    </a:xfrm>
                    <a:prstGeom prst="line">
                      <a:avLst/>
                    </a:prstGeom>
                    <a:ln>
                      <a:solidFill>
                        <a:srgbClr val="660066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Straight Connector 372">
                      <a:extLst>
                        <a:ext uri="{FF2B5EF4-FFF2-40B4-BE49-F238E27FC236}">
                          <a16:creationId xmlns:a16="http://schemas.microsoft.com/office/drawing/2014/main" id="{9162F55A-8E23-5A49-8F26-9B65E765729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4230307" y="3173887"/>
                      <a:ext cx="287337" cy="131326"/>
                    </a:xfrm>
                    <a:prstGeom prst="line">
                      <a:avLst/>
                    </a:prstGeom>
                    <a:ln>
                      <a:solidFill>
                        <a:srgbClr val="660066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Straight Connector 373">
                      <a:extLst>
                        <a:ext uri="{FF2B5EF4-FFF2-40B4-BE49-F238E27FC236}">
                          <a16:creationId xmlns:a16="http://schemas.microsoft.com/office/drawing/2014/main" id="{74E83EB3-940E-254B-BCD0-37CABD8F8D7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4533711" y="2873571"/>
                      <a:ext cx="851544" cy="296251"/>
                    </a:xfrm>
                    <a:prstGeom prst="line">
                      <a:avLst/>
                    </a:prstGeom>
                    <a:ln>
                      <a:solidFill>
                        <a:srgbClr val="660066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7" name="TextBox 62">
                  <a:extLst>
                    <a:ext uri="{FF2B5EF4-FFF2-40B4-BE49-F238E27FC236}">
                      <a16:creationId xmlns:a16="http://schemas.microsoft.com/office/drawing/2014/main" id="{C2575149-8655-A749-9D07-DEE490DC35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3374017" y="4780734"/>
                  <a:ext cx="632890" cy="190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GB" sz="1000" dirty="0">
                      <a:solidFill>
                        <a:schemeClr val="bg1"/>
                      </a:solidFill>
                    </a:rPr>
                    <a:t>d</a:t>
                  </a:r>
                  <a:r>
                    <a:rPr lang="en-GB" sz="1000" baseline="300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GB" sz="1000" dirty="0">
                      <a:solidFill>
                        <a:schemeClr val="bg1"/>
                      </a:solidFill>
                    </a:rPr>
                    <a:t> (LOS)</a:t>
                  </a:r>
                </a:p>
              </p:txBody>
            </p: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08885A05-93CA-4F47-9F8B-2D1ED599484F}"/>
                  </a:ext>
                </a:extLst>
              </p:cNvPr>
              <p:cNvGrpSpPr/>
              <p:nvPr/>
            </p:nvGrpSpPr>
            <p:grpSpPr>
              <a:xfrm>
                <a:off x="5147845" y="3442364"/>
                <a:ext cx="1353656" cy="1895942"/>
                <a:chOff x="6081848" y="3442364"/>
                <a:chExt cx="1353656" cy="1895942"/>
              </a:xfrm>
            </p:grpSpPr>
            <p:grpSp>
              <p:nvGrpSpPr>
                <p:cNvPr id="332" name="Group 331">
                  <a:extLst>
                    <a:ext uri="{FF2B5EF4-FFF2-40B4-BE49-F238E27FC236}">
                      <a16:creationId xmlns:a16="http://schemas.microsoft.com/office/drawing/2014/main" id="{99823B76-1553-1847-ACD6-43B1C6E5E2A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327739" y="3442364"/>
                  <a:ext cx="1107765" cy="1895942"/>
                  <a:chOff x="5417643" y="1814716"/>
                  <a:chExt cx="1683563" cy="2881421"/>
                </a:xfrm>
              </p:grpSpPr>
              <p:grpSp>
                <p:nvGrpSpPr>
                  <p:cNvPr id="334" name="Group 333">
                    <a:extLst>
                      <a:ext uri="{FF2B5EF4-FFF2-40B4-BE49-F238E27FC236}">
                        <a16:creationId xmlns:a16="http://schemas.microsoft.com/office/drawing/2014/main" id="{57786E16-A6CA-4C41-9B76-EC45EC5D1307}"/>
                      </a:ext>
                    </a:extLst>
                  </p:cNvPr>
                  <p:cNvGrpSpPr/>
                  <p:nvPr/>
                </p:nvGrpSpPr>
                <p:grpSpPr>
                  <a:xfrm>
                    <a:off x="5417643" y="1814716"/>
                    <a:ext cx="1683563" cy="2125359"/>
                    <a:chOff x="6561050" y="260351"/>
                    <a:chExt cx="2404614" cy="3492500"/>
                  </a:xfrm>
                </p:grpSpPr>
                <p:grpSp>
                  <p:nvGrpSpPr>
                    <p:cNvPr id="345" name="Group 22">
                      <a:extLst>
                        <a:ext uri="{FF2B5EF4-FFF2-40B4-BE49-F238E27FC236}">
                          <a16:creationId xmlns:a16="http://schemas.microsoft.com/office/drawing/2014/main" id="{CDFC618E-3011-7048-82B2-AAF5F61F3D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561050" y="260351"/>
                      <a:ext cx="2404614" cy="3492500"/>
                      <a:chOff x="6012160" y="794084"/>
                      <a:chExt cx="2792633" cy="6377679"/>
                    </a:xfrm>
                  </p:grpSpPr>
                  <p:pic>
                    <p:nvPicPr>
                      <p:cNvPr id="359" name="Picture 358" descr="file1.jpg">
                        <a:extLst>
                          <a:ext uri="{FF2B5EF4-FFF2-40B4-BE49-F238E27FC236}">
                            <a16:creationId xmlns:a16="http://schemas.microsoft.com/office/drawing/2014/main" id="{0B3FD35B-D612-3047-923A-152E9CE2A4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012160" y="4196153"/>
                        <a:ext cx="2289810" cy="297561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60" name="Picture 359" descr="file4.jpg">
                        <a:extLst>
                          <a:ext uri="{FF2B5EF4-FFF2-40B4-BE49-F238E27FC236}">
                            <a16:creationId xmlns:a16="http://schemas.microsoft.com/office/drawing/2014/main" id="{590AC795-865D-BB4C-9582-A7DC1C9C8B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104344" y="3637782"/>
                        <a:ext cx="2289810" cy="297561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61" name="Picture 360" descr="file2.jpg">
                        <a:extLst>
                          <a:ext uri="{FF2B5EF4-FFF2-40B4-BE49-F238E27FC236}">
                            <a16:creationId xmlns:a16="http://schemas.microsoft.com/office/drawing/2014/main" id="{2277F547-6EA4-404B-BDE3-A7B200508B5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179767" y="3068961"/>
                        <a:ext cx="2289811" cy="297561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62" name="Picture 361" descr="file7.jpg">
                        <a:extLst>
                          <a:ext uri="{FF2B5EF4-FFF2-40B4-BE49-F238E27FC236}">
                            <a16:creationId xmlns:a16="http://schemas.microsoft.com/office/drawing/2014/main" id="{64CFA378-13B1-8844-96D8-E33E0478F6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263573" y="2492896"/>
                        <a:ext cx="2289807" cy="2975609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63" name="Picture 362" descr="file8.jpg">
                        <a:extLst>
                          <a:ext uri="{FF2B5EF4-FFF2-40B4-BE49-F238E27FC236}">
                            <a16:creationId xmlns:a16="http://schemas.microsoft.com/office/drawing/2014/main" id="{D974EEF1-02C9-E542-9128-120AC95148B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347376" y="1927695"/>
                        <a:ext cx="2289808" cy="297561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64" name="Picture 363" descr="file5.jpg">
                        <a:extLst>
                          <a:ext uri="{FF2B5EF4-FFF2-40B4-BE49-F238E27FC236}">
                            <a16:creationId xmlns:a16="http://schemas.microsoft.com/office/drawing/2014/main" id="{6AF4CFEA-C287-5342-BF23-07A01BCB06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31177" y="1351633"/>
                        <a:ext cx="2289811" cy="297561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65" name="Picture 364" descr="file3.jpg">
                        <a:extLst>
                          <a:ext uri="{FF2B5EF4-FFF2-40B4-BE49-F238E27FC236}">
                            <a16:creationId xmlns:a16="http://schemas.microsoft.com/office/drawing/2014/main" id="{2E3E3C5F-9C7D-A14D-AD94-C91F90169EC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14983" y="794084"/>
                        <a:ext cx="2289810" cy="297560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600000" lon="3600000" rev="3600000"/>
                        </a:camera>
                        <a:lightRig rig="threePt" dir="t"/>
                      </a:scene3d>
                    </p:spPr>
                  </p:pic>
                </p:grpSp>
                <p:grpSp>
                  <p:nvGrpSpPr>
                    <p:cNvPr id="346" name="Group 345">
                      <a:extLst>
                        <a:ext uri="{FF2B5EF4-FFF2-40B4-BE49-F238E27FC236}">
                          <a16:creationId xmlns:a16="http://schemas.microsoft.com/office/drawing/2014/main" id="{28D06C48-7119-8F49-ABD6-0C22C76A3B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276" y="686552"/>
                      <a:ext cx="2896" cy="2540258"/>
                      <a:chOff x="7076447" y="1032978"/>
                      <a:chExt cx="2896" cy="2540258"/>
                    </a:xfrm>
                    <a:scene3d>
                      <a:camera prst="orthographicFront">
                        <a:rot lat="0" lon="0" rev="9600000"/>
                      </a:camera>
                      <a:lightRig rig="threePt" dir="t"/>
                    </a:scene3d>
                  </p:grpSpPr>
                  <p:cxnSp>
                    <p:nvCxnSpPr>
                      <p:cNvPr id="347" name="Straight Connector 346">
                        <a:extLst>
                          <a:ext uri="{FF2B5EF4-FFF2-40B4-BE49-F238E27FC236}">
                            <a16:creationId xmlns:a16="http://schemas.microsoft.com/office/drawing/2014/main" id="{9A531008-F4A6-024D-828D-620A01839BB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1235400"/>
                        <a:ext cx="0" cy="133998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8" name="Straight Connector 347">
                        <a:extLst>
                          <a:ext uri="{FF2B5EF4-FFF2-40B4-BE49-F238E27FC236}">
                            <a16:creationId xmlns:a16="http://schemas.microsoft.com/office/drawing/2014/main" id="{38B4B946-B95E-AA45-B2BF-7F7A683CB57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1536183"/>
                        <a:ext cx="0" cy="135423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9" name="Straight Connector 348">
                        <a:extLst>
                          <a:ext uri="{FF2B5EF4-FFF2-40B4-BE49-F238E27FC236}">
                            <a16:creationId xmlns:a16="http://schemas.microsoft.com/office/drawing/2014/main" id="{0D227E66-353F-B74B-BA7D-E76D5C6252B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1849795"/>
                        <a:ext cx="0" cy="136849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Straight Connector 349">
                        <a:extLst>
                          <a:ext uri="{FF2B5EF4-FFF2-40B4-BE49-F238E27FC236}">
                            <a16:creationId xmlns:a16="http://schemas.microsoft.com/office/drawing/2014/main" id="{59078C5C-EAC2-9242-9B43-3641763FF6D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2170534"/>
                        <a:ext cx="0" cy="133998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Straight Connector 350">
                        <a:extLst>
                          <a:ext uri="{FF2B5EF4-FFF2-40B4-BE49-F238E27FC236}">
                            <a16:creationId xmlns:a16="http://schemas.microsoft.com/office/drawing/2014/main" id="{8C95EC03-D579-AE43-AA80-6712B9DE46C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2479871"/>
                        <a:ext cx="0" cy="135423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Straight Connector 351">
                        <a:extLst>
                          <a:ext uri="{FF2B5EF4-FFF2-40B4-BE49-F238E27FC236}">
                            <a16:creationId xmlns:a16="http://schemas.microsoft.com/office/drawing/2014/main" id="{806BD522-2266-0040-BCD7-8EDB94EB077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2790632"/>
                        <a:ext cx="0" cy="136849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Straight Connector 352">
                        <a:extLst>
                          <a:ext uri="{FF2B5EF4-FFF2-40B4-BE49-F238E27FC236}">
                            <a16:creationId xmlns:a16="http://schemas.microsoft.com/office/drawing/2014/main" id="{5AED4E11-C1F8-BF4F-A733-6F5E88BAE3A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092840"/>
                        <a:ext cx="0" cy="135423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Straight Connector 353">
                        <a:extLst>
                          <a:ext uri="{FF2B5EF4-FFF2-40B4-BE49-F238E27FC236}">
                            <a16:creationId xmlns:a16="http://schemas.microsoft.com/office/drawing/2014/main" id="{F1A25FD2-F7FF-D548-836F-A70730BC8C5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263901"/>
                        <a:ext cx="0" cy="4561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Straight Connector 354">
                        <a:extLst>
                          <a:ext uri="{FF2B5EF4-FFF2-40B4-BE49-F238E27FC236}">
                            <a16:creationId xmlns:a16="http://schemas.microsoft.com/office/drawing/2014/main" id="{B6929D7D-0D9B-8346-81B2-1164481C73D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350857"/>
                        <a:ext cx="0" cy="4561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Straight Connector 355">
                        <a:extLst>
                          <a:ext uri="{FF2B5EF4-FFF2-40B4-BE49-F238E27FC236}">
                            <a16:creationId xmlns:a16="http://schemas.microsoft.com/office/drawing/2014/main" id="{AD943BE1-5C6F-D44C-B276-2313AB4FD3E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437814"/>
                        <a:ext cx="0" cy="4561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Straight Connector 356">
                        <a:extLst>
                          <a:ext uri="{FF2B5EF4-FFF2-40B4-BE49-F238E27FC236}">
                            <a16:creationId xmlns:a16="http://schemas.microsoft.com/office/drawing/2014/main" id="{B9BED6E3-EBCD-F64F-B38D-E21FC328B0E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9343" y="3527620"/>
                        <a:ext cx="0" cy="4561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8" name="Straight Connector 357">
                        <a:extLst>
                          <a:ext uri="{FF2B5EF4-FFF2-40B4-BE49-F238E27FC236}">
                            <a16:creationId xmlns:a16="http://schemas.microsoft.com/office/drawing/2014/main" id="{26A25779-EB1C-FA44-887A-437513C7802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7076447" y="1032978"/>
                        <a:ext cx="0" cy="11404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5" name="Group 6">
                    <a:extLst>
                      <a:ext uri="{FF2B5EF4-FFF2-40B4-BE49-F238E27FC236}">
                        <a16:creationId xmlns:a16="http://schemas.microsoft.com/office/drawing/2014/main" id="{21E58601-8A49-CC44-8E40-37A8367AD8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444744" y="3682424"/>
                    <a:ext cx="1584325" cy="1013713"/>
                    <a:chOff x="3132138" y="2009576"/>
                    <a:chExt cx="2376487" cy="2330737"/>
                  </a:xfrm>
                </p:grpSpPr>
                <p:grpSp>
                  <p:nvGrpSpPr>
                    <p:cNvPr id="336" name="Group 64">
                      <a:extLst>
                        <a:ext uri="{FF2B5EF4-FFF2-40B4-BE49-F238E27FC236}">
                          <a16:creationId xmlns:a16="http://schemas.microsoft.com/office/drawing/2014/main" id="{B81031CB-B462-4C42-A2BC-6A8B8B1A3D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138" y="2009576"/>
                      <a:ext cx="2376487" cy="2330737"/>
                      <a:chOff x="971600" y="3068960"/>
                      <a:chExt cx="3168352" cy="2839854"/>
                    </a:xfrm>
                  </p:grpSpPr>
                  <p:cxnSp>
                    <p:nvCxnSpPr>
                      <p:cNvPr id="341" name="Straight Connector 340">
                        <a:extLst>
                          <a:ext uri="{FF2B5EF4-FFF2-40B4-BE49-F238E27FC236}">
                            <a16:creationId xmlns:a16="http://schemas.microsoft.com/office/drawing/2014/main" id="{63AB4CC3-B958-C24C-9EF1-4C4EC9C799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71600" y="4940179"/>
                        <a:ext cx="316835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2" name="Straight Connector 341">
                        <a:extLst>
                          <a:ext uri="{FF2B5EF4-FFF2-40B4-BE49-F238E27FC236}">
                            <a16:creationId xmlns:a16="http://schemas.microsoft.com/office/drawing/2014/main" id="{0ADF7BAC-00CB-694C-82D0-F87AFA7FF69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971600" y="3068960"/>
                        <a:ext cx="8466" cy="188030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3" name="Straight Connector 342">
                        <a:extLst>
                          <a:ext uri="{FF2B5EF4-FFF2-40B4-BE49-F238E27FC236}">
                            <a16:creationId xmlns:a16="http://schemas.microsoft.com/office/drawing/2014/main" id="{0504894D-DCC7-424A-AEDC-A3E63934F0F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00754" y="3880427"/>
                        <a:ext cx="359800" cy="214979"/>
                      </a:xfrm>
                      <a:prstGeom prst="line">
                        <a:avLst/>
                      </a:prstGeom>
                      <a:ln>
                        <a:solidFill>
                          <a:srgbClr val="2DE0FF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4" name="TextBox 62">
                        <a:extLst>
                          <a:ext uri="{FF2B5EF4-FFF2-40B4-BE49-F238E27FC236}">
                            <a16:creationId xmlns:a16="http://schemas.microsoft.com/office/drawing/2014/main" id="{30EC93C1-40DA-FE47-A13C-7D34A53CB8C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027716" y="5087675"/>
                        <a:ext cx="1248137" cy="821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  <a:cs typeface="ＭＳ Ｐゴシック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GB" sz="1000" dirty="0">
                            <a:solidFill>
                              <a:schemeClr val="bg1"/>
                            </a:solidFill>
                          </a:rPr>
                          <a:t>Time</a:t>
                        </a:r>
                      </a:p>
                    </p:txBody>
                  </p:sp>
                </p:grpSp>
                <p:cxnSp>
                  <p:nvCxnSpPr>
                    <p:cNvPr id="337" name="Straight Connector 336">
                      <a:extLst>
                        <a:ext uri="{FF2B5EF4-FFF2-40B4-BE49-F238E27FC236}">
                          <a16:creationId xmlns:a16="http://schemas.microsoft.com/office/drawing/2014/main" id="{5E1B49E7-FF21-D84F-B45C-3C7031BA182F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3419475" y="3068203"/>
                      <a:ext cx="269875" cy="178923"/>
                    </a:xfrm>
                    <a:prstGeom prst="line">
                      <a:avLst/>
                    </a:prstGeom>
                    <a:ln>
                      <a:solidFill>
                        <a:srgbClr val="2DE0FF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8" name="Straight Connector 337">
                      <a:extLst>
                        <a:ext uri="{FF2B5EF4-FFF2-40B4-BE49-F238E27FC236}">
                          <a16:creationId xmlns:a16="http://schemas.microsoft.com/office/drawing/2014/main" id="{29863B33-6DE8-784B-A8B8-561B25E895BC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3689350" y="2852006"/>
                      <a:ext cx="738193" cy="229649"/>
                    </a:xfrm>
                    <a:prstGeom prst="line">
                      <a:avLst/>
                    </a:prstGeom>
                    <a:ln>
                      <a:solidFill>
                        <a:srgbClr val="2DE0FF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9" name="Straight Connector 338">
                      <a:extLst>
                        <a:ext uri="{FF2B5EF4-FFF2-40B4-BE49-F238E27FC236}">
                          <a16:creationId xmlns:a16="http://schemas.microsoft.com/office/drawing/2014/main" id="{6906B62F-F5B3-FE4A-ACEC-C6F5262216A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4716463" y="2635806"/>
                      <a:ext cx="287337" cy="34791"/>
                    </a:xfrm>
                    <a:prstGeom prst="line">
                      <a:avLst/>
                    </a:prstGeom>
                    <a:ln>
                      <a:solidFill>
                        <a:srgbClr val="2DE0FF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0" name="Straight Connector 339">
                      <a:extLst>
                        <a:ext uri="{FF2B5EF4-FFF2-40B4-BE49-F238E27FC236}">
                          <a16:creationId xmlns:a16="http://schemas.microsoft.com/office/drawing/2014/main" id="{8BFDD5A1-3D58-064C-8ED8-44B7FB3F31A6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5003800" y="2635806"/>
                      <a:ext cx="288925" cy="144132"/>
                    </a:xfrm>
                    <a:prstGeom prst="line">
                      <a:avLst/>
                    </a:prstGeom>
                    <a:ln>
                      <a:solidFill>
                        <a:srgbClr val="2DE0FF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33" name="TextBox 62">
                  <a:extLst>
                    <a:ext uri="{FF2B5EF4-FFF2-40B4-BE49-F238E27FC236}">
                      <a16:creationId xmlns:a16="http://schemas.microsoft.com/office/drawing/2014/main" id="{31052F67-C283-5145-BFE7-EEA0EF9A98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5860525" y="4795995"/>
                  <a:ext cx="632890" cy="190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GB" sz="1000" dirty="0" err="1">
                      <a:solidFill>
                        <a:schemeClr val="bg1"/>
                      </a:solidFill>
                    </a:rPr>
                    <a:t>d</a:t>
                  </a:r>
                  <a:r>
                    <a:rPr lang="en-GB" sz="1000" baseline="30000" dirty="0" err="1">
                      <a:solidFill>
                        <a:schemeClr val="bg1"/>
                      </a:solidFill>
                    </a:rPr>
                    <a:t>j</a:t>
                  </a:r>
                  <a:r>
                    <a:rPr lang="en-GB" sz="1000" dirty="0">
                      <a:solidFill>
                        <a:schemeClr val="bg1"/>
                      </a:solidFill>
                    </a:rPr>
                    <a:t> (LOS)</a:t>
                  </a:r>
                </a:p>
              </p:txBody>
            </p: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694421E0-8495-F64E-B350-23662F73E76B}"/>
                  </a:ext>
                </a:extLst>
              </p:cNvPr>
              <p:cNvGrpSpPr/>
              <p:nvPr/>
            </p:nvGrpSpPr>
            <p:grpSpPr>
              <a:xfrm>
                <a:off x="6834489" y="3527513"/>
                <a:ext cx="1592681" cy="1819258"/>
                <a:chOff x="6834489" y="3527513"/>
                <a:chExt cx="1592681" cy="1819258"/>
              </a:xfrm>
            </p:grpSpPr>
            <p:sp>
              <p:nvSpPr>
                <p:cNvPr id="310" name="TextBox 62">
                  <a:extLst>
                    <a:ext uri="{FF2B5EF4-FFF2-40B4-BE49-F238E27FC236}">
                      <a16:creationId xmlns:a16="http://schemas.microsoft.com/office/drawing/2014/main" id="{50CEC806-FB4D-E141-9C9D-6718511CCB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6613166" y="4799594"/>
                  <a:ext cx="632890" cy="190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GB" sz="1000" dirty="0" err="1">
                      <a:solidFill>
                        <a:schemeClr val="bg1"/>
                      </a:solidFill>
                    </a:rPr>
                    <a:t>d</a:t>
                  </a:r>
                  <a:r>
                    <a:rPr lang="en-GB" sz="1000" baseline="30000" dirty="0" err="1">
                      <a:solidFill>
                        <a:schemeClr val="bg1"/>
                      </a:solidFill>
                    </a:rPr>
                    <a:t>k</a:t>
                  </a:r>
                  <a:r>
                    <a:rPr lang="en-GB" sz="1000" dirty="0">
                      <a:solidFill>
                        <a:schemeClr val="bg1"/>
                      </a:solidFill>
                    </a:rPr>
                    <a:t> (LOS)</a:t>
                  </a:r>
                </a:p>
              </p:txBody>
            </p: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8764EA67-4718-A748-8398-E6A7F7D38706}"/>
                    </a:ext>
                  </a:extLst>
                </p:cNvPr>
                <p:cNvGrpSpPr/>
                <p:nvPr/>
              </p:nvGrpSpPr>
              <p:grpSpPr>
                <a:xfrm>
                  <a:off x="7058498" y="3527513"/>
                  <a:ext cx="1368672" cy="1819258"/>
                  <a:chOff x="7058498" y="3519047"/>
                  <a:chExt cx="1368672" cy="1819258"/>
                </a:xfrm>
              </p:grpSpPr>
              <p:grpSp>
                <p:nvGrpSpPr>
                  <p:cNvPr id="312" name="Group 311">
                    <a:extLst>
                      <a:ext uri="{FF2B5EF4-FFF2-40B4-BE49-F238E27FC236}">
                        <a16:creationId xmlns:a16="http://schemas.microsoft.com/office/drawing/2014/main" id="{E8BE5B2B-2A6D-C548-8D2E-7A84AEED92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058498" y="3563425"/>
                    <a:ext cx="1368672" cy="1774880"/>
                    <a:chOff x="5444744" y="1898821"/>
                    <a:chExt cx="2080082" cy="2697433"/>
                  </a:xfrm>
                </p:grpSpPr>
                <p:grpSp>
                  <p:nvGrpSpPr>
                    <p:cNvPr id="319" name="Group 22">
                      <a:extLst>
                        <a:ext uri="{FF2B5EF4-FFF2-40B4-BE49-F238E27FC236}">
                          <a16:creationId xmlns:a16="http://schemas.microsoft.com/office/drawing/2014/main" id="{D334ED30-6639-0046-A806-3FC1189D3B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73214" y="1898821"/>
                      <a:ext cx="2051612" cy="1855177"/>
                      <a:chOff x="6104344" y="1046462"/>
                      <a:chExt cx="3403146" cy="5566928"/>
                    </a:xfrm>
                  </p:grpSpPr>
                  <p:pic>
                    <p:nvPicPr>
                      <p:cNvPr id="328" name="Picture 327" descr="file4.jpg">
                        <a:extLst>
                          <a:ext uri="{FF2B5EF4-FFF2-40B4-BE49-F238E27FC236}">
                            <a16:creationId xmlns:a16="http://schemas.microsoft.com/office/drawing/2014/main" id="{508FCBEE-3499-F748-805D-5A53E078A04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104344" y="3855590"/>
                        <a:ext cx="2122198" cy="275780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2400000" lon="4200000" rev="42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29" name="Picture 328" descr="file2.jpg">
                        <a:extLst>
                          <a:ext uri="{FF2B5EF4-FFF2-40B4-BE49-F238E27FC236}">
                            <a16:creationId xmlns:a16="http://schemas.microsoft.com/office/drawing/2014/main" id="{28B53650-96A5-284F-9B85-1AA7FE4D79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47949" y="3286768"/>
                        <a:ext cx="2122201" cy="275780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2400000" lon="4200000" rev="42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30" name="Picture 329" descr="file8.jpg">
                        <a:extLst>
                          <a:ext uri="{FF2B5EF4-FFF2-40B4-BE49-F238E27FC236}">
                            <a16:creationId xmlns:a16="http://schemas.microsoft.com/office/drawing/2014/main" id="{DF831D79-35B1-7445-809F-515C05C0D65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856325" y="2145505"/>
                        <a:ext cx="2122197" cy="2757800"/>
                      </a:xfrm>
                      <a:prstGeom prst="rect">
                        <a:avLst/>
                      </a:prstGeom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2400000" lon="4200000" rev="4200000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31" name="Picture 330" descr="file3.jpg">
                        <a:extLst>
                          <a:ext uri="{FF2B5EF4-FFF2-40B4-BE49-F238E27FC236}">
                            <a16:creationId xmlns:a16="http://schemas.microsoft.com/office/drawing/2014/main" id="{43C1EEC4-591C-4445-840F-98E9EBDFD08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385293" y="1046462"/>
                        <a:ext cx="2122197" cy="2757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2400000" lon="4200000" rev="4200000"/>
                        </a:camera>
                        <a:lightRig rig="threePt" dir="t"/>
                      </a:scene3d>
                    </p:spPr>
                  </p:pic>
                </p:grpSp>
                <p:grpSp>
                  <p:nvGrpSpPr>
                    <p:cNvPr id="320" name="Group 6">
                      <a:extLst>
                        <a:ext uri="{FF2B5EF4-FFF2-40B4-BE49-F238E27FC236}">
                          <a16:creationId xmlns:a16="http://schemas.microsoft.com/office/drawing/2014/main" id="{6D4B1DDE-40D2-5844-9A3E-BF575916C9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44744" y="3585929"/>
                      <a:ext cx="2080082" cy="1010325"/>
                      <a:chOff x="3132138" y="1787711"/>
                      <a:chExt cx="3120123" cy="2322952"/>
                    </a:xfrm>
                  </p:grpSpPr>
                  <p:grpSp>
                    <p:nvGrpSpPr>
                      <p:cNvPr id="321" name="Group 64">
                        <a:extLst>
                          <a:ext uri="{FF2B5EF4-FFF2-40B4-BE49-F238E27FC236}">
                            <a16:creationId xmlns:a16="http://schemas.microsoft.com/office/drawing/2014/main" id="{7C6B619C-DB78-964B-BF6F-009803E8500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132138" y="1787711"/>
                        <a:ext cx="3120123" cy="2322952"/>
                        <a:chOff x="971600" y="2798630"/>
                        <a:chExt cx="4159773" cy="2830370"/>
                      </a:xfrm>
                    </p:grpSpPr>
                    <p:cxnSp>
                      <p:nvCxnSpPr>
                        <p:cNvPr id="324" name="Straight Connector 323">
                          <a:extLst>
                            <a:ext uri="{FF2B5EF4-FFF2-40B4-BE49-F238E27FC236}">
                              <a16:creationId xmlns:a16="http://schemas.microsoft.com/office/drawing/2014/main" id="{806DA385-9F2F-1241-8D51-CF5A516A88F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971600" y="4621568"/>
                          <a:ext cx="4159773" cy="4827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5" name="Straight Connector 324">
                          <a:extLst>
                            <a:ext uri="{FF2B5EF4-FFF2-40B4-BE49-F238E27FC236}">
                              <a16:creationId xmlns:a16="http://schemas.microsoft.com/office/drawing/2014/main" id="{491E0CE5-870C-6B49-A256-06A3D6994B9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 flipV="1">
                          <a:off x="971600" y="2798630"/>
                          <a:ext cx="8467" cy="188029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6" name="Straight Connector 325">
                          <a:extLst>
                            <a:ext uri="{FF2B5EF4-FFF2-40B4-BE49-F238E27FC236}">
                              <a16:creationId xmlns:a16="http://schemas.microsoft.com/office/drawing/2014/main" id="{564C9598-A0AE-1041-879B-13A63C85138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3295777" y="3196778"/>
                          <a:ext cx="716917" cy="5404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accent2"/>
                          </a:solidFill>
                          <a:headEnd type="oval" w="med" len="med"/>
                          <a:tailEnd type="oval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27" name="TextBox 62">
                          <a:extLst>
                            <a:ext uri="{FF2B5EF4-FFF2-40B4-BE49-F238E27FC236}">
                              <a16:creationId xmlns:a16="http://schemas.microsoft.com/office/drawing/2014/main" id="{31A956E6-575A-4548-9349-02B068F7D948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999492" y="4807860"/>
                          <a:ext cx="1248138" cy="8211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  <a:cs typeface="ＭＳ Ｐゴシック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GB" sz="1000" dirty="0">
                              <a:solidFill>
                                <a:schemeClr val="bg1"/>
                              </a:solidFill>
                            </a:rPr>
                            <a:t>Time</a:t>
                          </a:r>
                        </a:p>
                      </p:txBody>
                    </p:sp>
                  </p:grpSp>
                  <p:cxnSp>
                    <p:nvCxnSpPr>
                      <p:cNvPr id="322" name="Straight Connector 321">
                        <a:extLst>
                          <a:ext uri="{FF2B5EF4-FFF2-40B4-BE49-F238E27FC236}">
                            <a16:creationId xmlns:a16="http://schemas.microsoft.com/office/drawing/2014/main" id="{25ADA463-111F-F041-B7B4-7EA555FFD42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4449927" y="2558076"/>
                        <a:ext cx="425510" cy="72067"/>
                      </a:xfrm>
                      <a:prstGeom prst="line">
                        <a:avLst/>
                      </a:prstGeom>
                      <a:ln>
                        <a:solidFill>
                          <a:schemeClr val="accent2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3" name="Straight Connector 322">
                        <a:extLst>
                          <a:ext uri="{FF2B5EF4-FFF2-40B4-BE49-F238E27FC236}">
                            <a16:creationId xmlns:a16="http://schemas.microsoft.com/office/drawing/2014/main" id="{13E26093-B965-354F-922B-39C15472796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5413173" y="2114481"/>
                        <a:ext cx="593727" cy="443595"/>
                      </a:xfrm>
                      <a:prstGeom prst="line">
                        <a:avLst/>
                      </a:prstGeom>
                      <a:ln>
                        <a:solidFill>
                          <a:schemeClr val="accent2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102CDE32-0229-7548-8843-BD22ED70D72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58566" y="4193481"/>
                    <a:ext cx="143470" cy="16081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3DEF22EC-5CB1-6A46-9594-6108C5C1D1E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23280" y="4429364"/>
                    <a:ext cx="78474" cy="8676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BE2C425F-E0C0-2845-A239-C1AC1B11EDD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75287" y="3694077"/>
                    <a:ext cx="143470" cy="16081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58DCEB33-53C2-E04B-B94F-20032BFF2C4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68618" y="3940092"/>
                    <a:ext cx="143470" cy="16081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B1377859-3B72-7641-980B-B0FF1C3D165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27687" y="3519047"/>
                    <a:ext cx="143470" cy="17076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6A347D06-B5DA-2049-99FD-E7A32CC6EE4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3530" y="4563711"/>
                    <a:ext cx="89394" cy="10981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21EF9333-970D-D244-A5CF-6FC1346D5D9C}"/>
                </a:ext>
              </a:extLst>
            </p:cNvPr>
            <p:cNvGrpSpPr/>
            <p:nvPr/>
          </p:nvGrpSpPr>
          <p:grpSpPr>
            <a:xfrm>
              <a:off x="3551631" y="5209176"/>
              <a:ext cx="4748940" cy="1267701"/>
              <a:chOff x="3551631" y="5373336"/>
              <a:chExt cx="4748940" cy="1267701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52485331-81D0-C142-93B2-FEC420949DE6}"/>
                  </a:ext>
                </a:extLst>
              </p:cNvPr>
              <p:cNvGrpSpPr/>
              <p:nvPr/>
            </p:nvGrpSpPr>
            <p:grpSpPr>
              <a:xfrm>
                <a:off x="3551631" y="5373336"/>
                <a:ext cx="4748940" cy="1267701"/>
                <a:chOff x="3551631" y="5373336"/>
                <a:chExt cx="4748940" cy="1267701"/>
              </a:xfrm>
            </p:grpSpPr>
            <p:sp>
              <p:nvSpPr>
                <p:cNvPr id="269" name="Left Brace 268">
                  <a:extLst>
                    <a:ext uri="{FF2B5EF4-FFF2-40B4-BE49-F238E27FC236}">
                      <a16:creationId xmlns:a16="http://schemas.microsoft.com/office/drawing/2014/main" id="{AF407E2F-599E-2446-A06B-D8070098155F}"/>
                    </a:ext>
                  </a:extLst>
                </p:cNvPr>
                <p:cNvSpPr/>
                <p:nvPr/>
              </p:nvSpPr>
              <p:spPr>
                <a:xfrm rot="16200000">
                  <a:off x="5781491" y="3143476"/>
                  <a:ext cx="289220" cy="4748940"/>
                </a:xfrm>
                <a:prstGeom prst="leftBrace">
                  <a:avLst>
                    <a:gd name="adj1" fmla="val 8333"/>
                    <a:gd name="adj2" fmla="val 49845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AA459273-8D39-1744-860D-690DED1E8DB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210210" y="5850409"/>
                  <a:ext cx="3292005" cy="790628"/>
                  <a:chOff x="1691778" y="4997743"/>
                  <a:chExt cx="5954675" cy="1430109"/>
                </a:xfrm>
              </p:grpSpPr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172A0E2F-BDDA-E343-8C5A-3D87E7D9247B}"/>
                      </a:ext>
                    </a:extLst>
                  </p:cNvPr>
                  <p:cNvGrpSpPr/>
                  <p:nvPr/>
                </p:nvGrpSpPr>
                <p:grpSpPr>
                  <a:xfrm>
                    <a:off x="1691778" y="4997743"/>
                    <a:ext cx="5954675" cy="1430109"/>
                    <a:chOff x="1691778" y="4997743"/>
                    <a:chExt cx="5954675" cy="1430109"/>
                  </a:xfrm>
                </p:grpSpPr>
                <p:grpSp>
                  <p:nvGrpSpPr>
                    <p:cNvPr id="283" name="Group 88">
                      <a:extLst>
                        <a:ext uri="{FF2B5EF4-FFF2-40B4-BE49-F238E27FC236}">
                          <a16:creationId xmlns:a16="http://schemas.microsoft.com/office/drawing/2014/main" id="{6EFB2944-BA0F-BA49-B7FB-DE0DED26015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40801" y="4997743"/>
                      <a:ext cx="2605652" cy="1430109"/>
                      <a:chOff x="3132427" y="2010184"/>
                      <a:chExt cx="2605468" cy="2190566"/>
                    </a:xfrm>
                  </p:grpSpPr>
                  <p:grpSp>
                    <p:nvGrpSpPr>
                      <p:cNvPr id="298" name="Group 64">
                        <a:extLst>
                          <a:ext uri="{FF2B5EF4-FFF2-40B4-BE49-F238E27FC236}">
                            <a16:creationId xmlns:a16="http://schemas.microsoft.com/office/drawing/2014/main" id="{A2FCD6B4-B78B-2347-9130-C533824942D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132427" y="2010184"/>
                        <a:ext cx="2605468" cy="2190566"/>
                        <a:chOff x="971985" y="3069700"/>
                        <a:chExt cx="3473632" cy="2669065"/>
                      </a:xfrm>
                    </p:grpSpPr>
                    <p:cxnSp>
                      <p:nvCxnSpPr>
                        <p:cNvPr id="303" name="Straight Connector 302">
                          <a:extLst>
                            <a:ext uri="{FF2B5EF4-FFF2-40B4-BE49-F238E27FC236}">
                              <a16:creationId xmlns:a16="http://schemas.microsoft.com/office/drawing/2014/main" id="{D1728EB8-A4C7-9044-9EA8-A7042D83B84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971985" y="4892028"/>
                          <a:ext cx="3473632" cy="47208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4" name="Straight Connector 303">
                          <a:extLst>
                            <a:ext uri="{FF2B5EF4-FFF2-40B4-BE49-F238E27FC236}">
                              <a16:creationId xmlns:a16="http://schemas.microsoft.com/office/drawing/2014/main" id="{B36E4DD8-FB57-FB4C-AA7F-67DE494A80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 flipV="1">
                          <a:off x="971985" y="3069700"/>
                          <a:ext cx="8465" cy="1878421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5" name="Straight Connector 304">
                          <a:extLst>
                            <a:ext uri="{FF2B5EF4-FFF2-40B4-BE49-F238E27FC236}">
                              <a16:creationId xmlns:a16="http://schemas.microsoft.com/office/drawing/2014/main" id="{6E864DDB-F073-EE4B-814E-8E89A6E4D8F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1765856" y="4201689"/>
                          <a:ext cx="166991" cy="123449"/>
                        </a:xfrm>
                        <a:prstGeom prst="line">
                          <a:avLst/>
                        </a:prstGeom>
                        <a:ln>
                          <a:solidFill>
                            <a:srgbClr val="05FF09"/>
                          </a:solidFill>
                          <a:headEnd type="oval" w="med" len="med"/>
                          <a:tailEnd type="oval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06" name="TextBox 62">
                          <a:extLst>
                            <a:ext uri="{FF2B5EF4-FFF2-40B4-BE49-F238E27FC236}">
                              <a16:creationId xmlns:a16="http://schemas.microsoft.com/office/drawing/2014/main" id="{ADDF44C0-7911-7349-8FC2-688418606780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027718" y="5087675"/>
                          <a:ext cx="1248139" cy="6510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  <a:cs typeface="ＭＳ Ｐゴシック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GB" sz="1000" dirty="0">
                              <a:solidFill>
                                <a:schemeClr val="bg1"/>
                              </a:solidFill>
                            </a:rPr>
                            <a:t>Time</a:t>
                          </a:r>
                        </a:p>
                      </p:txBody>
                    </p:sp>
                  </p:grpSp>
                  <p:cxnSp>
                    <p:nvCxnSpPr>
                      <p:cNvPr id="299" name="Straight Connector 298">
                        <a:extLst>
                          <a:ext uri="{FF2B5EF4-FFF2-40B4-BE49-F238E27FC236}">
                            <a16:creationId xmlns:a16="http://schemas.microsoft.com/office/drawing/2014/main" id="{152464AE-D42C-A74E-90A0-1AD9E5547DB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3276880" y="3167649"/>
                        <a:ext cx="110627" cy="216418"/>
                      </a:xfrm>
                      <a:prstGeom prst="line">
                        <a:avLst/>
                      </a:prstGeom>
                      <a:ln>
                        <a:solidFill>
                          <a:srgbClr val="05FF09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0" name="Straight Connector 299">
                        <a:extLst>
                          <a:ext uri="{FF2B5EF4-FFF2-40B4-BE49-F238E27FC236}">
                            <a16:creationId xmlns:a16="http://schemas.microsoft.com/office/drawing/2014/main" id="{B22A8E1A-183D-6D4D-8F1B-A4B61EABBD4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3564196" y="3040553"/>
                        <a:ext cx="163688" cy="127097"/>
                      </a:xfrm>
                      <a:prstGeom prst="line">
                        <a:avLst/>
                      </a:prstGeom>
                      <a:ln>
                        <a:solidFill>
                          <a:srgbClr val="05FF09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1" name="Straight Connector 300">
                        <a:extLst>
                          <a:ext uri="{FF2B5EF4-FFF2-40B4-BE49-F238E27FC236}">
                            <a16:creationId xmlns:a16="http://schemas.microsoft.com/office/drawing/2014/main" id="{8A73A070-DF3A-724A-B51D-2D32B0AB5CE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4067400" y="2871149"/>
                        <a:ext cx="107451" cy="114127"/>
                      </a:xfrm>
                      <a:prstGeom prst="line">
                        <a:avLst/>
                      </a:prstGeom>
                      <a:ln>
                        <a:solidFill>
                          <a:srgbClr val="05FF09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" name="Straight Connector 301">
                        <a:extLst>
                          <a:ext uri="{FF2B5EF4-FFF2-40B4-BE49-F238E27FC236}">
                            <a16:creationId xmlns:a16="http://schemas.microsoft.com/office/drawing/2014/main" id="{68923B73-2683-E34E-AB8E-F3B7EF50DFA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4174852" y="2876420"/>
                        <a:ext cx="152388" cy="99291"/>
                      </a:xfrm>
                      <a:prstGeom prst="line">
                        <a:avLst/>
                      </a:prstGeom>
                      <a:ln>
                        <a:solidFill>
                          <a:srgbClr val="05FF09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84" name="Group 16392">
                      <a:extLst>
                        <a:ext uri="{FF2B5EF4-FFF2-40B4-BE49-F238E27FC236}">
                          <a16:creationId xmlns:a16="http://schemas.microsoft.com/office/drawing/2014/main" id="{7649D9F2-8DA4-EA48-9DF8-B98D07233A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91778" y="5023249"/>
                      <a:ext cx="2601215" cy="1370323"/>
                      <a:chOff x="1151558" y="4863155"/>
                      <a:chExt cx="2601031" cy="2221793"/>
                    </a:xfrm>
                  </p:grpSpPr>
                  <p:grpSp>
                    <p:nvGrpSpPr>
                      <p:cNvPr id="285" name="Group 72">
                        <a:extLst>
                          <a:ext uri="{FF2B5EF4-FFF2-40B4-BE49-F238E27FC236}">
                            <a16:creationId xmlns:a16="http://schemas.microsoft.com/office/drawing/2014/main" id="{FEAC5CBC-D525-B54D-A224-99F46F6871D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151558" y="4863155"/>
                        <a:ext cx="2601031" cy="2221793"/>
                        <a:chOff x="2411190" y="2010219"/>
                        <a:chExt cx="2601031" cy="2221793"/>
                      </a:xfrm>
                    </p:grpSpPr>
                    <p:grpSp>
                      <p:nvGrpSpPr>
                        <p:cNvPr id="289" name="Group 64">
                          <a:extLst>
                            <a:ext uri="{FF2B5EF4-FFF2-40B4-BE49-F238E27FC236}">
                              <a16:creationId xmlns:a16="http://schemas.microsoft.com/office/drawing/2014/main" id="{93727662-0607-9048-B909-E2F134BE23A8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11190" y="2010219"/>
                          <a:ext cx="2601031" cy="2221793"/>
                          <a:chOff x="10436" y="3069742"/>
                          <a:chExt cx="3467715" cy="2707113"/>
                        </a:xfrm>
                      </p:grpSpPr>
                      <p:cxnSp>
                        <p:nvCxnSpPr>
                          <p:cNvPr id="294" name="Straight Connector 293">
                            <a:extLst>
                              <a:ext uri="{FF2B5EF4-FFF2-40B4-BE49-F238E27FC236}">
                                <a16:creationId xmlns:a16="http://schemas.microsoft.com/office/drawing/2014/main" id="{EBEA8913-1D92-6F4F-824E-4DC71113601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0436" y="4942028"/>
                            <a:ext cx="3467715" cy="627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 w="lg" len="lg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95" name="Straight Connector 294">
                            <a:extLst>
                              <a:ext uri="{FF2B5EF4-FFF2-40B4-BE49-F238E27FC236}">
                                <a16:creationId xmlns:a16="http://schemas.microsoft.com/office/drawing/2014/main" id="{91489088-DD08-5E4A-B3B1-2EB4CD04751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 flipV="1">
                            <a:off x="10436" y="3069742"/>
                            <a:ext cx="8464" cy="1878557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 w="lg" len="lg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96" name="Straight Connector 295">
                            <a:extLst>
                              <a:ext uri="{FF2B5EF4-FFF2-40B4-BE49-F238E27FC236}">
                                <a16:creationId xmlns:a16="http://schemas.microsoft.com/office/drawing/2014/main" id="{9037FD0C-7487-6242-B4D9-140DB0CB668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>
                            <a:off x="1208272" y="4142099"/>
                            <a:ext cx="139146" cy="204059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headEnd type="oval" w="med" len="med"/>
                            <a:tailEnd type="oval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97" name="TextBox 62">
                            <a:extLst>
                              <a:ext uri="{FF2B5EF4-FFF2-40B4-BE49-F238E27FC236}">
                                <a16:creationId xmlns:a16="http://schemas.microsoft.com/office/drawing/2014/main" id="{0D2F602F-2881-1C49-8FA7-6E3A8501B257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30695" y="5087673"/>
                            <a:ext cx="1248141" cy="689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>
                            <a:spAutoFit/>
                          </a:bodyPr>
                          <a:lstStyle>
                            <a:lvl1pPr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Arial" charset="0"/>
                                <a:ea typeface="ＭＳ Ｐゴシック" charset="0"/>
                                <a:cs typeface="ＭＳ Ｐゴシック" charset="0"/>
                              </a:defRPr>
                            </a:lvl1pPr>
                            <a:lvl2pPr marL="742950" indent="-28575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Arial" charset="0"/>
                                <a:ea typeface="ＭＳ Ｐゴシック" charset="0"/>
                              </a:defRPr>
                            </a:lvl2pPr>
                            <a:lvl3pPr marL="1143000" indent="-22860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Arial" charset="0"/>
                                <a:ea typeface="ＭＳ Ｐゴシック" charset="0"/>
                              </a:defRPr>
                            </a:lvl3pPr>
                            <a:lvl4pPr marL="1600200" indent="-22860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Arial" charset="0"/>
                                <a:ea typeface="ＭＳ Ｐゴシック" charset="0"/>
                              </a:defRPr>
                            </a:lvl4pPr>
                            <a:lvl5pPr marL="2057400" indent="-22860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Arial" charset="0"/>
                                <a:ea typeface="ＭＳ Ｐゴシック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Arial" charset="0"/>
                                <a:ea typeface="ＭＳ Ｐゴシック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Arial" charset="0"/>
                                <a:ea typeface="ＭＳ Ｐゴシック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Arial" charset="0"/>
                                <a:ea typeface="ＭＳ Ｐゴシック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Arial" charset="0"/>
                                <a:ea typeface="ＭＳ Ｐゴシック" charset="0"/>
                              </a:defRPr>
                            </a:lvl9pPr>
                          </a:lstStyle>
                          <a:p>
                            <a:pPr eaLnBrk="1" hangingPunct="1"/>
                            <a:r>
                              <a:rPr lang="en-GB" sz="1000" dirty="0">
                                <a:solidFill>
                                  <a:schemeClr val="bg1"/>
                                </a:solidFill>
                              </a:rPr>
                              <a:t>Time</a:t>
                            </a:r>
                          </a:p>
                        </p:txBody>
                      </p:sp>
                    </p:grpSp>
                    <p:cxnSp>
                      <p:nvCxnSpPr>
                        <p:cNvPr id="290" name="Straight Connector 289">
                          <a:extLst>
                            <a:ext uri="{FF2B5EF4-FFF2-40B4-BE49-F238E27FC236}">
                              <a16:creationId xmlns:a16="http://schemas.microsoft.com/office/drawing/2014/main" id="{D4EA720A-F85B-C040-92F9-1F3EA13EF3B5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>
                          <a:off x="2698509" y="3088521"/>
                          <a:ext cx="132576" cy="157179"/>
                        </a:xfrm>
                        <a:prstGeom prst="line">
                          <a:avLst/>
                        </a:prstGeom>
                        <a:ln>
                          <a:solidFill>
                            <a:srgbClr val="FF0000"/>
                          </a:solidFill>
                          <a:headEnd type="oval" w="med" len="med"/>
                          <a:tailEnd type="oval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1" name="Straight Connector 290">
                          <a:extLst>
                            <a:ext uri="{FF2B5EF4-FFF2-40B4-BE49-F238E27FC236}">
                              <a16:creationId xmlns:a16="http://schemas.microsoft.com/office/drawing/2014/main" id="{E8CC91C5-1DB0-4B43-80E4-2C822747E60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>
                          <a:off x="2970479" y="3051794"/>
                          <a:ext cx="179374" cy="7722"/>
                        </a:xfrm>
                        <a:prstGeom prst="line">
                          <a:avLst/>
                        </a:prstGeom>
                        <a:ln>
                          <a:solidFill>
                            <a:srgbClr val="FF0000"/>
                          </a:solidFill>
                          <a:headEnd type="oval" w="med" len="med"/>
                          <a:tailEnd type="oval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2" name="Straight Connector 291">
                          <a:extLst>
                            <a:ext uri="{FF2B5EF4-FFF2-40B4-BE49-F238E27FC236}">
                              <a16:creationId xmlns:a16="http://schemas.microsoft.com/office/drawing/2014/main" id="{61497344-402C-8340-8834-AA341A917563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3581626" y="2880203"/>
                          <a:ext cx="144454" cy="110680"/>
                        </a:xfrm>
                        <a:prstGeom prst="line">
                          <a:avLst/>
                        </a:prstGeom>
                        <a:ln>
                          <a:solidFill>
                            <a:srgbClr val="FF0000"/>
                          </a:solidFill>
                          <a:headEnd type="oval" w="med" len="med"/>
                          <a:tailEnd type="oval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3" name="Straight Connector 292">
                          <a:extLst>
                            <a:ext uri="{FF2B5EF4-FFF2-40B4-BE49-F238E27FC236}">
                              <a16:creationId xmlns:a16="http://schemas.microsoft.com/office/drawing/2014/main" id="{3A021936-640C-884E-8F10-3CCC1D60CF4D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3729869" y="2983161"/>
                          <a:ext cx="160473" cy="204024"/>
                        </a:xfrm>
                        <a:prstGeom prst="line">
                          <a:avLst/>
                        </a:prstGeom>
                        <a:ln>
                          <a:solidFill>
                            <a:srgbClr val="FF0000"/>
                          </a:solidFill>
                          <a:headEnd type="oval" w="med" len="med"/>
                          <a:tailEnd type="oval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286" name="Straight Connector 285">
                        <a:extLst>
                          <a:ext uri="{FF2B5EF4-FFF2-40B4-BE49-F238E27FC236}">
                            <a16:creationId xmlns:a16="http://schemas.microsoft.com/office/drawing/2014/main" id="{E5FC9244-6B14-D149-B452-596BD18FE84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635764" y="5877276"/>
                        <a:ext cx="63496" cy="151862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7" name="Straight Connector 286">
                        <a:extLst>
                          <a:ext uri="{FF2B5EF4-FFF2-40B4-BE49-F238E27FC236}">
                            <a16:creationId xmlns:a16="http://schemas.microsoft.com/office/drawing/2014/main" id="{045FCB96-AE68-A84F-AAEA-7ADEF4646AF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2707197" y="5805206"/>
                        <a:ext cx="134927" cy="7207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8" name="Straight Connector 287">
                        <a:extLst>
                          <a:ext uri="{FF2B5EF4-FFF2-40B4-BE49-F238E27FC236}">
                            <a16:creationId xmlns:a16="http://schemas.microsoft.com/office/drawing/2014/main" id="{9EA81B03-7FFC-AA4E-90B2-9D6D19D42D6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2859588" y="5733139"/>
                        <a:ext cx="134927" cy="7207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27B4D89C-BE02-0C4A-9800-1CE3805CDADE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430499" y="5659731"/>
                    <a:ext cx="159806" cy="1068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>
                    <a:extLst>
                      <a:ext uri="{FF2B5EF4-FFF2-40B4-BE49-F238E27FC236}">
                        <a16:creationId xmlns:a16="http://schemas.microsoft.com/office/drawing/2014/main" id="{31B0DEB9-F7A7-C744-8115-FF3C840F3F8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2694682" y="5559824"/>
                    <a:ext cx="167617" cy="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Connector 275">
                    <a:extLst>
                      <a:ext uri="{FF2B5EF4-FFF2-40B4-BE49-F238E27FC236}">
                        <a16:creationId xmlns:a16="http://schemas.microsoft.com/office/drawing/2014/main" id="{AF410B99-4F6B-9C46-AF94-F313B367C4B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2115936" y="5670417"/>
                    <a:ext cx="144770" cy="20404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276">
                    <a:extLst>
                      <a:ext uri="{FF2B5EF4-FFF2-40B4-BE49-F238E27FC236}">
                        <a16:creationId xmlns:a16="http://schemas.microsoft.com/office/drawing/2014/main" id="{AED500EE-BE6C-A74A-B2B2-FA080AF22AC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5295900" y="5753393"/>
                    <a:ext cx="176702" cy="0"/>
                  </a:xfrm>
                  <a:prstGeom prst="line">
                    <a:avLst/>
                  </a:prstGeom>
                  <a:ln>
                    <a:solidFill>
                      <a:srgbClr val="05FF09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Connector 277">
                    <a:extLst>
                      <a:ext uri="{FF2B5EF4-FFF2-40B4-BE49-F238E27FC236}">
                        <a16:creationId xmlns:a16="http://schemas.microsoft.com/office/drawing/2014/main" id="{E7D91DA5-9A67-4E4F-AF0E-39BD8678AC39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5761567" y="5604273"/>
                    <a:ext cx="211285" cy="23813"/>
                  </a:xfrm>
                  <a:prstGeom prst="line">
                    <a:avLst/>
                  </a:prstGeom>
                  <a:ln>
                    <a:solidFill>
                      <a:srgbClr val="05FF09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66DB5C99-AFBF-F04E-8ACF-8FD5FC39F0DA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6235703" y="5627321"/>
                    <a:ext cx="152398" cy="21402"/>
                  </a:xfrm>
                  <a:prstGeom prst="line">
                    <a:avLst/>
                  </a:prstGeom>
                  <a:ln>
                    <a:solidFill>
                      <a:srgbClr val="05FF09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5BAB329C-DDC7-F441-A331-076034337FEF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6388101" y="5648723"/>
                    <a:ext cx="152400" cy="106920"/>
                  </a:xfrm>
                  <a:prstGeom prst="line">
                    <a:avLst/>
                  </a:prstGeom>
                  <a:ln>
                    <a:solidFill>
                      <a:srgbClr val="05FF09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280">
                    <a:extLst>
                      <a:ext uri="{FF2B5EF4-FFF2-40B4-BE49-F238E27FC236}">
                        <a16:creationId xmlns:a16="http://schemas.microsoft.com/office/drawing/2014/main" id="{C695EB5E-AC68-C240-957F-43FC105C9E2E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6540121" y="5757629"/>
                    <a:ext cx="152398" cy="27619"/>
                  </a:xfrm>
                  <a:prstGeom prst="line">
                    <a:avLst/>
                  </a:prstGeom>
                  <a:ln>
                    <a:solidFill>
                      <a:srgbClr val="05FF09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8AE39325-6057-5540-82B6-9066B976E94F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6692519" y="5785248"/>
                    <a:ext cx="152399" cy="64822"/>
                  </a:xfrm>
                  <a:prstGeom prst="line">
                    <a:avLst/>
                  </a:prstGeom>
                  <a:ln>
                    <a:solidFill>
                      <a:srgbClr val="05FF09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1" name="TextBox 62">
                  <a:extLst>
                    <a:ext uri="{FF2B5EF4-FFF2-40B4-BE49-F238E27FC236}">
                      <a16:creationId xmlns:a16="http://schemas.microsoft.com/office/drawing/2014/main" id="{3312EBD6-2B9E-2640-B983-6E04F9AC4F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5517594" y="6019484"/>
                  <a:ext cx="786896" cy="190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GB" sz="1000" dirty="0">
                      <a:solidFill>
                        <a:schemeClr val="bg1"/>
                      </a:solidFill>
                    </a:rPr>
                    <a:t>Vert. </a:t>
                  </a:r>
                  <a:r>
                    <a:rPr lang="en-GB" sz="1000" dirty="0" err="1">
                      <a:solidFill>
                        <a:schemeClr val="bg1"/>
                      </a:solidFill>
                    </a:rPr>
                    <a:t>displ</a:t>
                  </a:r>
                  <a:r>
                    <a:rPr lang="en-GB" sz="1000" dirty="0">
                      <a:solidFill>
                        <a:schemeClr val="bg1"/>
                      </a:solidFill>
                    </a:rPr>
                    <a:t>.</a:t>
                  </a:r>
                </a:p>
              </p:txBody>
            </p:sp>
            <p:sp>
              <p:nvSpPr>
                <p:cNvPr id="272" name="TextBox 62">
                  <a:extLst>
                    <a:ext uri="{FF2B5EF4-FFF2-40B4-BE49-F238E27FC236}">
                      <a16:creationId xmlns:a16="http://schemas.microsoft.com/office/drawing/2014/main" id="{325B0680-BEF8-D04C-8C64-EB2DFC7613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3576605" y="5965396"/>
                  <a:ext cx="958202" cy="190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GB" sz="1000" dirty="0" err="1">
                      <a:solidFill>
                        <a:schemeClr val="bg1"/>
                      </a:solidFill>
                    </a:rPr>
                    <a:t>Horiz</a:t>
                  </a:r>
                  <a:r>
                    <a:rPr lang="en-GB" sz="1000" dirty="0">
                      <a:solidFill>
                        <a:schemeClr val="bg1"/>
                      </a:solidFill>
                    </a:rPr>
                    <a:t>. </a:t>
                  </a:r>
                  <a:r>
                    <a:rPr lang="en-GB" sz="1000" dirty="0" err="1">
                      <a:solidFill>
                        <a:schemeClr val="bg1"/>
                      </a:solidFill>
                    </a:rPr>
                    <a:t>displ</a:t>
                  </a:r>
                  <a:r>
                    <a:rPr lang="en-GB" sz="1000" dirty="0">
                      <a:solidFill>
                        <a:schemeClr val="bg1"/>
                      </a:solidFill>
                    </a:rPr>
                    <a:t>.</a:t>
                  </a:r>
                </a:p>
              </p:txBody>
            </p:sp>
          </p:grp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E10880D5-3FA3-7D4A-8922-C38C145CEDEE}"/>
                  </a:ext>
                </a:extLst>
              </p:cNvPr>
              <p:cNvCxnSpPr/>
              <p:nvPr/>
            </p:nvCxnSpPr>
            <p:spPr bwMode="auto">
              <a:xfrm>
                <a:off x="5229149" y="6161149"/>
                <a:ext cx="177486" cy="4914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053CDA20-C18F-FD45-8510-A27BF0D885B9}"/>
                  </a:ext>
                </a:extLst>
              </p:cNvPr>
              <p:cNvCxnSpPr/>
              <p:nvPr/>
            </p:nvCxnSpPr>
            <p:spPr bwMode="auto">
              <a:xfrm flipH="1">
                <a:off x="7053567" y="6262078"/>
                <a:ext cx="152244" cy="59531"/>
              </a:xfrm>
              <a:prstGeom prst="line">
                <a:avLst/>
              </a:prstGeom>
              <a:ln>
                <a:solidFill>
                  <a:srgbClr val="05FF09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Rectangle 4">
            <a:extLst>
              <a:ext uri="{FF2B5EF4-FFF2-40B4-BE49-F238E27FC236}">
                <a16:creationId xmlns:a16="http://schemas.microsoft.com/office/drawing/2014/main" id="{0CD13F71-F0D9-AE4B-928B-F6BDB813B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4947" y="5036177"/>
            <a:ext cx="240189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400" dirty="0">
                <a:solidFill>
                  <a:srgbClr val="FFFF00"/>
                </a:solidFill>
              </a:rPr>
              <a:t>Subpolar Orbits </a:t>
            </a:r>
            <a:br>
              <a:rPr lang="en-CA" sz="1400" dirty="0">
                <a:solidFill>
                  <a:srgbClr val="FFFF00"/>
                </a:solidFill>
              </a:rPr>
            </a:br>
            <a:r>
              <a:rPr lang="en-CA" sz="1400" dirty="0">
                <a:solidFill>
                  <a:srgbClr val="FFFF00"/>
                </a:solidFill>
              </a:rPr>
              <a:t>=&gt; Usually not sensitive to motion in NS direction </a:t>
            </a:r>
            <a:br>
              <a:rPr lang="en-CA" sz="1400" dirty="0">
                <a:solidFill>
                  <a:srgbClr val="FFFF00"/>
                </a:solidFill>
              </a:rPr>
            </a:br>
            <a:r>
              <a:rPr lang="en-CA" sz="1400" dirty="0">
                <a:solidFill>
                  <a:srgbClr val="FFFF00"/>
                </a:solidFill>
              </a:rPr>
              <a:t>(OK if V</a:t>
            </a:r>
            <a:r>
              <a:rPr lang="en-CA" sz="1400" baseline="-25000" dirty="0">
                <a:solidFill>
                  <a:srgbClr val="FFFF00"/>
                </a:solidFill>
              </a:rPr>
              <a:t>N </a:t>
            </a:r>
            <a:r>
              <a:rPr lang="en-CA" sz="1400" dirty="0">
                <a:solidFill>
                  <a:srgbClr val="FFFF00"/>
                </a:solidFill>
              </a:rPr>
              <a:t>not &gt;&gt; V</a:t>
            </a:r>
            <a:r>
              <a:rPr lang="en-CA" sz="1400" baseline="-25000" dirty="0">
                <a:solidFill>
                  <a:srgbClr val="FFFF00"/>
                </a:solidFill>
              </a:rPr>
              <a:t>E</a:t>
            </a:r>
            <a:r>
              <a:rPr lang="en-CA" sz="1400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1117CFB1-186E-FF49-B3AB-5C196D0FBA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01806" y="2286427"/>
            <a:ext cx="2755601" cy="2582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DEFC6A-471E-4623-A0E0-075BAC62B947}"/>
              </a:ext>
            </a:extLst>
          </p:cNvPr>
          <p:cNvSpPr txBox="1">
            <a:spLocks/>
          </p:cNvSpPr>
          <p:nvPr/>
        </p:nvSpPr>
        <p:spPr>
          <a:xfrm>
            <a:off x="1180279" y="221016"/>
            <a:ext cx="10289498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InSAR Times series: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5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3D71-A3B0-1447-9B4E-9AC95680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CAFD-102E-5243-9AEA-DE2B19B7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95" y="1854501"/>
            <a:ext cx="10515600" cy="3545272"/>
          </a:xfrm>
        </p:spPr>
        <p:txBody>
          <a:bodyPr/>
          <a:lstStyle/>
          <a:p>
            <a:r>
              <a:rPr lang="fr-FR" dirty="0" err="1">
                <a:solidFill>
                  <a:srgbClr val="FFFF00"/>
                </a:solidFill>
              </a:rPr>
              <a:t>What</a:t>
            </a:r>
            <a:r>
              <a:rPr lang="fr-FR" dirty="0">
                <a:solidFill>
                  <a:srgbClr val="FFFF00"/>
                </a:solidFill>
              </a:rPr>
              <a:t> </a:t>
            </a:r>
            <a:r>
              <a:rPr lang="fr-FR" dirty="0" err="1">
                <a:solidFill>
                  <a:srgbClr val="FFFF00"/>
                </a:solidFill>
              </a:rPr>
              <a:t>is</a:t>
            </a:r>
            <a:r>
              <a:rPr lang="fr-FR" dirty="0">
                <a:solidFill>
                  <a:srgbClr val="FFFF00"/>
                </a:solidFill>
              </a:rPr>
              <a:t> a radar image (SAR) ? </a:t>
            </a:r>
          </a:p>
          <a:p>
            <a:r>
              <a:rPr lang="fr-FR" dirty="0"/>
              <a:t>Radar </a:t>
            </a:r>
            <a:r>
              <a:rPr lang="fr-FR" dirty="0" err="1"/>
              <a:t>interferometry</a:t>
            </a:r>
            <a:r>
              <a:rPr lang="fr-FR" dirty="0"/>
              <a:t> (</a:t>
            </a:r>
            <a:r>
              <a:rPr lang="fr-FR" dirty="0" err="1"/>
              <a:t>InSAR</a:t>
            </a:r>
            <a:r>
              <a:rPr lang="fr-FR" dirty="0"/>
              <a:t>)</a:t>
            </a:r>
          </a:p>
          <a:p>
            <a:r>
              <a:rPr lang="fr-FR" dirty="0"/>
              <a:t>Time </a:t>
            </a:r>
            <a:r>
              <a:rPr lang="fr-FR" dirty="0" err="1"/>
              <a:t>series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</a:rPr>
              <a:t>PSI or [M]SBAS)</a:t>
            </a:r>
          </a:p>
          <a:p>
            <a:r>
              <a:rPr lang="fr-FR" dirty="0"/>
              <a:t>Amplitude Time </a:t>
            </a:r>
            <a:r>
              <a:rPr lang="fr-FR" dirty="0" err="1"/>
              <a:t>series</a:t>
            </a:r>
            <a:r>
              <a:rPr lang="fr-FR" dirty="0"/>
              <a:t> 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7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7">
            <a:extLst>
              <a:ext uri="{FF2B5EF4-FFF2-40B4-BE49-F238E27FC236}">
                <a16:creationId xmlns:a16="http://schemas.microsoft.com/office/drawing/2014/main" id="{012D71C3-37BD-2F4C-9849-D6807860E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3100" y="3925642"/>
            <a:ext cx="2303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>
                <a:solidFill>
                  <a:srgbClr val="FFFF00"/>
                </a:solidFill>
              </a:rPr>
              <a:t>For all K datasets: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6CA6F9E-C1B5-5B4C-BF50-937E87399974}"/>
              </a:ext>
            </a:extLst>
          </p:cNvPr>
          <p:cNvGrpSpPr>
            <a:grpSpLocks/>
          </p:cNvGrpSpPr>
          <p:nvPr/>
        </p:nvGrpSpPr>
        <p:grpSpPr bwMode="auto">
          <a:xfrm>
            <a:off x="4472871" y="2300802"/>
            <a:ext cx="6554788" cy="1565275"/>
            <a:chOff x="2483545" y="2490860"/>
            <a:chExt cx="6553621" cy="1565885"/>
          </a:xfrm>
        </p:grpSpPr>
        <p:grpSp>
          <p:nvGrpSpPr>
            <p:cNvPr id="66" name="Group 2">
              <a:extLst>
                <a:ext uri="{FF2B5EF4-FFF2-40B4-BE49-F238E27FC236}">
                  <a16:creationId xmlns:a16="http://schemas.microsoft.com/office/drawing/2014/main" id="{34E16F05-8B90-8145-8BF1-A56C025D75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9832" y="2490860"/>
              <a:ext cx="5977334" cy="430659"/>
              <a:chOff x="1115616" y="2780928"/>
              <a:chExt cx="7128792" cy="57606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6530319-E6B8-854E-AB0B-250E02A23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465" y="2780928"/>
                <a:ext cx="7128943" cy="575691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/>
              </a:gradFill>
              <a:ln w="9525">
                <a:solidFill>
                  <a:srgbClr val="F9F9F9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70" name="Picture 4" descr="sbas2">
                <a:extLst>
                  <a:ext uri="{FF2B5EF4-FFF2-40B4-BE49-F238E27FC236}">
                    <a16:creationId xmlns:a16="http://schemas.microsoft.com/office/drawing/2014/main" id="{AD3884C4-1E57-F843-BCFB-5BFCA0E7D8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8888" y="2852738"/>
                <a:ext cx="6842125" cy="449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7" name="Rectangle 4">
              <a:extLst>
                <a:ext uri="{FF2B5EF4-FFF2-40B4-BE49-F238E27FC236}">
                  <a16:creationId xmlns:a16="http://schemas.microsoft.com/office/drawing/2014/main" id="{3947B300-046A-EE44-86DA-15E23CE1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848" y="2994916"/>
              <a:ext cx="5832648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 sz="1400" err="1">
                  <a:solidFill>
                    <a:srgbClr val="FFFFFF"/>
                  </a:solidFill>
                </a:rPr>
                <a:t>V</a:t>
              </a:r>
              <a:r>
                <a:rPr lang="en-CA" sz="1400" baseline="-25000" err="1">
                  <a:solidFill>
                    <a:srgbClr val="FFFFFF"/>
                  </a:solidFill>
                </a:rPr>
                <a:t>los</a:t>
              </a:r>
              <a:r>
                <a:rPr lang="en-CA" sz="1400" baseline="-25000">
                  <a:solidFill>
                    <a:srgbClr val="FFFFFF"/>
                  </a:solidFill>
                </a:rPr>
                <a:t> </a:t>
              </a:r>
              <a:r>
                <a:rPr lang="en-CA" sz="1400">
                  <a:solidFill>
                    <a:srgbClr val="FFFFFF"/>
                  </a:solidFill>
                </a:rPr>
                <a:t> = </a:t>
              </a:r>
              <a:r>
                <a:rPr lang="en-CA" sz="1400" b="1">
                  <a:solidFill>
                    <a:srgbClr val="FFFFFF"/>
                  </a:solidFill>
                </a:rPr>
                <a:t>VS </a:t>
              </a:r>
              <a:r>
                <a:rPr lang="en-CA" sz="1400">
                  <a:solidFill>
                    <a:srgbClr val="FFFFFF"/>
                  </a:solidFill>
                </a:rPr>
                <a:t>= S</a:t>
              </a:r>
              <a:r>
                <a:rPr lang="en-CA" sz="1400" baseline="-25000">
                  <a:solidFill>
                    <a:srgbClr val="FFFFFF"/>
                  </a:solidFill>
                </a:rPr>
                <a:t>N</a:t>
              </a:r>
              <a:r>
                <a:rPr lang="en-CA" sz="1400">
                  <a:solidFill>
                    <a:srgbClr val="FFFFFF"/>
                  </a:solidFill>
                </a:rPr>
                <a:t>V</a:t>
              </a:r>
              <a:r>
                <a:rPr lang="en-CA" sz="1400" baseline="-25000">
                  <a:solidFill>
                    <a:srgbClr val="FFFFFF"/>
                  </a:solidFill>
                </a:rPr>
                <a:t>N</a:t>
              </a:r>
              <a:r>
                <a:rPr lang="en-CA" sz="1400">
                  <a:solidFill>
                    <a:srgbClr val="FFFFFF"/>
                  </a:solidFill>
                </a:rPr>
                <a:t> + S</a:t>
              </a:r>
              <a:r>
                <a:rPr lang="en-CA" sz="1400" baseline="-25000">
                  <a:solidFill>
                    <a:srgbClr val="FFFFFF"/>
                  </a:solidFill>
                </a:rPr>
                <a:t>E</a:t>
              </a:r>
              <a:r>
                <a:rPr lang="en-CA" sz="1400">
                  <a:solidFill>
                    <a:srgbClr val="FFFFFF"/>
                  </a:solidFill>
                </a:rPr>
                <a:t>V</a:t>
              </a:r>
              <a:r>
                <a:rPr lang="en-CA" sz="1400" baseline="-25000">
                  <a:solidFill>
                    <a:srgbClr val="FFFFFF"/>
                  </a:solidFill>
                </a:rPr>
                <a:t>E</a:t>
              </a:r>
              <a:r>
                <a:rPr lang="en-CA" sz="1400">
                  <a:solidFill>
                    <a:srgbClr val="FFFFFF"/>
                  </a:solidFill>
                </a:rPr>
                <a:t> + S</a:t>
              </a:r>
              <a:r>
                <a:rPr lang="en-CA" sz="1400" baseline="-25000">
                  <a:solidFill>
                    <a:srgbClr val="FFFFFF"/>
                  </a:solidFill>
                </a:rPr>
                <a:t>U</a:t>
              </a:r>
              <a:r>
                <a:rPr lang="en-CA" sz="1400">
                  <a:solidFill>
                    <a:srgbClr val="FFFFFF"/>
                  </a:solidFill>
                </a:rPr>
                <a:t>V</a:t>
              </a:r>
              <a:r>
                <a:rPr lang="en-CA" sz="1400" baseline="-25000">
                  <a:solidFill>
                    <a:srgbClr val="FFFFFF"/>
                  </a:solidFill>
                </a:rPr>
                <a:t>U</a:t>
              </a:r>
              <a:r>
                <a:rPr lang="en-CA" sz="1400" b="1">
                  <a:solidFill>
                    <a:srgbClr val="FFFFFF"/>
                  </a:solidFill>
                </a:rPr>
                <a:t>,    </a:t>
              </a:r>
            </a:p>
            <a:p>
              <a:pPr>
                <a:spcBef>
                  <a:spcPct val="50000"/>
                </a:spcBef>
              </a:pPr>
              <a:r>
                <a:rPr lang="en-CA" sz="1400" b="1">
                  <a:solidFill>
                    <a:srgbClr val="FFFFFF"/>
                  </a:solidFill>
                </a:rPr>
                <a:t>	 </a:t>
              </a:r>
              <a:r>
                <a:rPr lang="en-CA" sz="1400">
                  <a:solidFill>
                    <a:srgbClr val="FFFFFF"/>
                  </a:solidFill>
                </a:rPr>
                <a:t>where </a:t>
              </a:r>
              <a:r>
                <a:rPr lang="en-CA" sz="1400" err="1">
                  <a:solidFill>
                    <a:srgbClr val="FFFFFF"/>
                  </a:solidFill>
                </a:rPr>
                <a:t>V</a:t>
              </a:r>
              <a:r>
                <a:rPr lang="en-CA" sz="1400" baseline="-25000" err="1">
                  <a:solidFill>
                    <a:srgbClr val="FFFFFF"/>
                  </a:solidFill>
                </a:rPr>
                <a:t>los</a:t>
              </a:r>
              <a:r>
                <a:rPr lang="en-CA" sz="1400">
                  <a:solidFill>
                    <a:srgbClr val="FFFFFF"/>
                  </a:solidFill>
                </a:rPr>
                <a:t> = line-of-sight scalar velocity</a:t>
              </a:r>
              <a:br>
                <a:rPr lang="en-CA" sz="1400">
                  <a:solidFill>
                    <a:srgbClr val="FFFFFF"/>
                  </a:solidFill>
                </a:rPr>
              </a:br>
              <a:r>
                <a:rPr lang="en-CA" sz="1400">
                  <a:solidFill>
                    <a:srgbClr val="FFFFFF"/>
                  </a:solidFill>
                </a:rPr>
                <a:t>	            </a:t>
              </a:r>
              <a:r>
                <a:rPr lang="en-CA" sz="1400" b="1">
                  <a:solidFill>
                    <a:srgbClr val="FFFFFF"/>
                  </a:solidFill>
                </a:rPr>
                <a:t>V </a:t>
              </a:r>
              <a:r>
                <a:rPr lang="en-CA" sz="1400">
                  <a:solidFill>
                    <a:srgbClr val="FFFFFF"/>
                  </a:solidFill>
                </a:rPr>
                <a:t>= velocity vector </a:t>
              </a:r>
              <a:r>
                <a:rPr lang="en-CA" sz="1400" b="1">
                  <a:solidFill>
                    <a:srgbClr val="FFFFFF"/>
                  </a:solidFill>
                </a:rPr>
                <a:t>V </a:t>
              </a:r>
              <a:r>
                <a:rPr lang="en-CA" sz="1400">
                  <a:solidFill>
                    <a:srgbClr val="FFFFFF"/>
                  </a:solidFill>
                </a:rPr>
                <a:t>(V</a:t>
              </a:r>
              <a:r>
                <a:rPr lang="en-CA" sz="1400" baseline="-25000">
                  <a:solidFill>
                    <a:srgbClr val="FFFFFF"/>
                  </a:solidFill>
                </a:rPr>
                <a:t>N</a:t>
              </a:r>
              <a:r>
                <a:rPr lang="en-CA" sz="1400">
                  <a:solidFill>
                    <a:srgbClr val="FFFFFF"/>
                  </a:solidFill>
                </a:rPr>
                <a:t>, V</a:t>
              </a:r>
              <a:r>
                <a:rPr lang="en-CA" sz="1400" baseline="-25000">
                  <a:solidFill>
                    <a:srgbClr val="FFFFFF"/>
                  </a:solidFill>
                </a:rPr>
                <a:t>E</a:t>
              </a:r>
              <a:r>
                <a:rPr lang="en-CA" sz="1400">
                  <a:solidFill>
                    <a:srgbClr val="FFFFFF"/>
                  </a:solidFill>
                </a:rPr>
                <a:t>,V</a:t>
              </a:r>
              <a:r>
                <a:rPr lang="en-CA" sz="1400" baseline="-25000">
                  <a:solidFill>
                    <a:srgbClr val="FFFFFF"/>
                  </a:solidFill>
                </a:rPr>
                <a:t>U</a:t>
              </a:r>
              <a:r>
                <a:rPr lang="en-CA" sz="1400">
                  <a:solidFill>
                    <a:srgbClr val="FFFFFF"/>
                  </a:solidFill>
                </a:rPr>
                <a:t>) </a:t>
              </a:r>
              <a:br>
                <a:rPr lang="en-CA" sz="1400">
                  <a:solidFill>
                    <a:srgbClr val="FFFFFF"/>
                  </a:solidFill>
                </a:rPr>
              </a:br>
              <a:r>
                <a:rPr lang="en-CA" sz="1400">
                  <a:solidFill>
                    <a:srgbClr val="FFFFFF"/>
                  </a:solidFill>
                </a:rPr>
                <a:t>	            </a:t>
              </a:r>
              <a:r>
                <a:rPr lang="en-CA" sz="1400" b="1">
                  <a:solidFill>
                    <a:srgbClr val="FFFFFF"/>
                  </a:solidFill>
                </a:rPr>
                <a:t>S</a:t>
              </a:r>
              <a:r>
                <a:rPr lang="en-CA" sz="1400">
                  <a:solidFill>
                    <a:srgbClr val="FFFFFF"/>
                  </a:solidFill>
                </a:rPr>
                <a:t> = unit vector </a:t>
              </a:r>
              <a:r>
                <a:rPr lang="en-CA" sz="1400" b="1">
                  <a:solidFill>
                    <a:srgbClr val="FFFFFF"/>
                  </a:solidFill>
                </a:rPr>
                <a:t>S </a:t>
              </a:r>
              <a:r>
                <a:rPr lang="en-CA" sz="1400">
                  <a:solidFill>
                    <a:srgbClr val="FFFFFF"/>
                  </a:solidFill>
                </a:rPr>
                <a:t>(S</a:t>
              </a:r>
              <a:r>
                <a:rPr lang="en-CA" sz="1400" baseline="-25000">
                  <a:solidFill>
                    <a:srgbClr val="FFFFFF"/>
                  </a:solidFill>
                </a:rPr>
                <a:t>N</a:t>
              </a:r>
              <a:r>
                <a:rPr lang="en-CA" sz="1400">
                  <a:solidFill>
                    <a:srgbClr val="FFFFFF"/>
                  </a:solidFill>
                </a:rPr>
                <a:t>, S</a:t>
              </a:r>
              <a:r>
                <a:rPr lang="en-CA" sz="1400" baseline="-25000">
                  <a:solidFill>
                    <a:srgbClr val="FFFFFF"/>
                  </a:solidFill>
                </a:rPr>
                <a:t>E</a:t>
              </a:r>
              <a:r>
                <a:rPr lang="en-CA" sz="1400">
                  <a:solidFill>
                    <a:srgbClr val="FFFFFF"/>
                  </a:solidFill>
                </a:rPr>
                <a:t>,S</a:t>
              </a:r>
              <a:r>
                <a:rPr lang="en-CA" sz="1400" baseline="-25000">
                  <a:solidFill>
                    <a:srgbClr val="FFFFFF"/>
                  </a:solidFill>
                </a:rPr>
                <a:t>U</a:t>
              </a:r>
              <a:r>
                <a:rPr lang="en-CA" sz="1400">
                  <a:solidFill>
                    <a:srgbClr val="FFFFFF"/>
                  </a:solidFill>
                </a:rPr>
                <a:t>) pointing to the satellite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B7FA2093-C331-B741-AA00-AAC7F5FA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545" y="2562325"/>
              <a:ext cx="431723" cy="289038"/>
            </a:xfrm>
            <a:prstGeom prst="rightArrow">
              <a:avLst>
                <a:gd name="adj1" fmla="val 50000"/>
                <a:gd name="adj2" fmla="val 50003"/>
              </a:avLst>
            </a:prstGeom>
            <a:solidFill>
              <a:schemeClr val="bg1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1" name="Group 5">
            <a:extLst>
              <a:ext uri="{FF2B5EF4-FFF2-40B4-BE49-F238E27FC236}">
                <a16:creationId xmlns:a16="http://schemas.microsoft.com/office/drawing/2014/main" id="{83CE1A40-345A-F446-9510-B346BCA4F2D5}"/>
              </a:ext>
            </a:extLst>
          </p:cNvPr>
          <p:cNvGrpSpPr>
            <a:grpSpLocks/>
          </p:cNvGrpSpPr>
          <p:nvPr/>
        </p:nvGrpSpPr>
        <p:grpSpPr bwMode="auto">
          <a:xfrm>
            <a:off x="2361334" y="2204078"/>
            <a:ext cx="2881313" cy="1550988"/>
            <a:chOff x="251520" y="2346845"/>
            <a:chExt cx="2881313" cy="1551078"/>
          </a:xfrm>
        </p:grpSpPr>
        <p:sp>
          <p:nvSpPr>
            <p:cNvPr id="72" name="Text Box 9">
              <a:extLst>
                <a:ext uri="{FF2B5EF4-FFF2-40B4-BE49-F238E27FC236}">
                  <a16:creationId xmlns:a16="http://schemas.microsoft.com/office/drawing/2014/main" id="{5003F113-C573-704C-BC58-E2A075C35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20" y="3067612"/>
              <a:ext cx="2881313" cy="830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en-CA" sz="1600" i="1">
                  <a:solidFill>
                    <a:srgbClr val="FFFFFF"/>
                  </a:solidFill>
                </a:rPr>
                <a:t>A: time matrix</a:t>
              </a:r>
              <a:br>
                <a:rPr lang="en-CA" sz="1600" i="1">
                  <a:solidFill>
                    <a:srgbClr val="FFFFFF"/>
                  </a:solidFill>
                </a:rPr>
              </a:br>
              <a:r>
                <a:rPr lang="en-CA" sz="1600" i="1">
                  <a:solidFill>
                    <a:srgbClr val="FFFFFF"/>
                  </a:solidFill>
                </a:rPr>
                <a:t>V: Unknown velocities</a:t>
              </a:r>
              <a:br>
                <a:rPr lang="en-CA" sz="1600" i="1">
                  <a:solidFill>
                    <a:srgbClr val="FFFFFF"/>
                  </a:solidFill>
                </a:rPr>
              </a:br>
              <a:r>
                <a:rPr lang="ru-RU" sz="1600" i="1">
                  <a:solidFill>
                    <a:srgbClr val="FFFFFF"/>
                  </a:solidFill>
                  <a:cs typeface="Arial" charset="0"/>
                </a:rPr>
                <a:t>Ф</a:t>
              </a:r>
              <a:r>
                <a:rPr lang="en-CA" sz="1600" i="1">
                  <a:solidFill>
                    <a:srgbClr val="FFFFFF"/>
                  </a:solidFill>
                </a:rPr>
                <a:t>: Observed interferograms</a:t>
              </a:r>
            </a:p>
          </p:txBody>
        </p:sp>
        <p:grpSp>
          <p:nvGrpSpPr>
            <p:cNvPr id="73" name="Group 10">
              <a:extLst>
                <a:ext uri="{FF2B5EF4-FFF2-40B4-BE49-F238E27FC236}">
                  <a16:creationId xmlns:a16="http://schemas.microsoft.com/office/drawing/2014/main" id="{E881A28C-A5B3-8244-A42A-BE55826F28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564" y="2346845"/>
              <a:ext cx="1656340" cy="720272"/>
              <a:chOff x="539552" y="2060848"/>
              <a:chExt cx="1656184" cy="72008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2878E92-E914-BF40-9244-5ECAE0CCD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08" y="2060848"/>
                <a:ext cx="1655607" cy="720575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/>
              </a:gradFill>
              <a:ln w="9525">
                <a:solidFill>
                  <a:srgbClr val="F9F9F9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78" name="Picture 7">
                <a:extLst>
                  <a:ext uri="{FF2B5EF4-FFF2-40B4-BE49-F238E27FC236}">
                    <a16:creationId xmlns:a16="http://schemas.microsoft.com/office/drawing/2014/main" id="{C50DBC9F-3FAB-3A4D-A9EE-467A7893C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60" y="2132856"/>
                <a:ext cx="1468963" cy="576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4" name="TextBox 1">
              <a:extLst>
                <a:ext uri="{FF2B5EF4-FFF2-40B4-BE49-F238E27FC236}">
                  <a16:creationId xmlns:a16="http://schemas.microsoft.com/office/drawing/2014/main" id="{8EA2F38E-B303-B64B-A371-4DD9D786D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244587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1200" i="1"/>
                <a:t>k</a:t>
              </a:r>
            </a:p>
          </p:txBody>
        </p:sp>
        <p:sp>
          <p:nvSpPr>
            <p:cNvPr id="75" name="TextBox 46">
              <a:extLst>
                <a:ext uri="{FF2B5EF4-FFF2-40B4-BE49-F238E27FC236}">
                  <a16:creationId xmlns:a16="http://schemas.microsoft.com/office/drawing/2014/main" id="{BA47D863-EACD-B44C-8C81-22249F92A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825" y="244587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1200" i="1"/>
                <a:t>k</a:t>
              </a:r>
            </a:p>
          </p:txBody>
        </p:sp>
        <p:sp>
          <p:nvSpPr>
            <p:cNvPr id="76" name="TextBox 47">
              <a:extLst>
                <a:ext uri="{FF2B5EF4-FFF2-40B4-BE49-F238E27FC236}">
                  <a16:creationId xmlns:a16="http://schemas.microsoft.com/office/drawing/2014/main" id="{BD69833F-E5D7-F740-A3BD-F3174A307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833" y="2443575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1200" i="1"/>
                <a:t>k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DA2CC8B-C75B-7B46-B050-F72F795D908E}"/>
              </a:ext>
            </a:extLst>
          </p:cNvPr>
          <p:cNvGrpSpPr/>
          <p:nvPr/>
        </p:nvGrpSpPr>
        <p:grpSpPr>
          <a:xfrm>
            <a:off x="2196109" y="4401919"/>
            <a:ext cx="2466033" cy="1994579"/>
            <a:chOff x="311110" y="4003790"/>
            <a:chExt cx="2466033" cy="1994579"/>
          </a:xfrm>
        </p:grpSpPr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016E33DB-1F80-8D45-AA11-E286CC22C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43" y="4483215"/>
              <a:ext cx="431800" cy="288925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chemeClr val="bg1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Text Box 7">
              <a:extLst>
                <a:ext uri="{FF2B5EF4-FFF2-40B4-BE49-F238E27FC236}">
                  <a16:creationId xmlns:a16="http://schemas.microsoft.com/office/drawing/2014/main" id="{5C8F6D71-3F49-BB43-B4EB-C6F94A468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110" y="5484019"/>
              <a:ext cx="5048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CA">
                  <a:solidFill>
                    <a:srgbClr val="FFFFFF"/>
                  </a:solidFill>
                </a:rPr>
                <a:t>or</a:t>
              </a:r>
            </a:p>
          </p:txBody>
        </p:sp>
        <p:pic>
          <p:nvPicPr>
            <p:cNvPr id="82" name="Picture 1">
              <a:extLst>
                <a:ext uri="{FF2B5EF4-FFF2-40B4-BE49-F238E27FC236}">
                  <a16:creationId xmlns:a16="http://schemas.microsoft.com/office/drawing/2014/main" id="{42B4A3AC-BE15-C449-9865-A9DC88E3B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30" y="4003790"/>
              <a:ext cx="1865313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AFCC05C0-CAAD-5349-8178-A4B45686E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48" y="5339556"/>
              <a:ext cx="1468437" cy="65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4" name="Rectangle 44">
            <a:extLst>
              <a:ext uri="{FF2B5EF4-FFF2-40B4-BE49-F238E27FC236}">
                <a16:creationId xmlns:a16="http://schemas.microsoft.com/office/drawing/2014/main" id="{2E4E43D0-5EBD-E849-8D5A-5857B5A36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611" y="1730646"/>
            <a:ext cx="34585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CA">
                <a:solidFill>
                  <a:srgbClr val="FFFF00"/>
                </a:solidFill>
              </a:rPr>
              <a:t>For each of the k=1,2,… K datasets:</a:t>
            </a:r>
            <a:endParaRPr lang="en-GB">
              <a:solidFill>
                <a:srgbClr val="FFFF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6AA6BF9-2CA3-8946-BD0B-606EBEF70699}"/>
              </a:ext>
            </a:extLst>
          </p:cNvPr>
          <p:cNvSpPr/>
          <p:nvPr/>
        </p:nvSpPr>
        <p:spPr>
          <a:xfrm>
            <a:off x="6449445" y="1512510"/>
            <a:ext cx="24848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200">
                <a:solidFill>
                  <a:schemeClr val="bg1"/>
                </a:solidFill>
              </a:rPr>
              <a:t>(Samsonov and d</a:t>
            </a:r>
            <a:r>
              <a:rPr lang="nl-BE" sz="1200">
                <a:solidFill>
                  <a:schemeClr val="bg1"/>
                </a:solidFill>
              </a:rPr>
              <a:t>’</a:t>
            </a:r>
            <a:r>
              <a:rPr lang="en-CA" sz="1200" err="1">
                <a:solidFill>
                  <a:schemeClr val="bg1"/>
                </a:solidFill>
              </a:rPr>
              <a:t>Oreye</a:t>
            </a:r>
            <a:r>
              <a:rPr lang="en-CA" sz="1200">
                <a:solidFill>
                  <a:schemeClr val="bg1"/>
                </a:solidFill>
              </a:rPr>
              <a:t>, 2012, 2017)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65839DF-2718-F54B-83E9-DA111B1DA63F}"/>
              </a:ext>
            </a:extLst>
          </p:cNvPr>
          <p:cNvGrpSpPr/>
          <p:nvPr/>
        </p:nvGrpSpPr>
        <p:grpSpPr>
          <a:xfrm>
            <a:off x="5362151" y="3809520"/>
            <a:ext cx="4942299" cy="2012413"/>
            <a:chOff x="3484871" y="3356937"/>
            <a:chExt cx="4942299" cy="201241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BEABF40-0F59-9D4F-9B76-E898DE12D7D8}"/>
                </a:ext>
              </a:extLst>
            </p:cNvPr>
            <p:cNvGrpSpPr/>
            <p:nvPr/>
          </p:nvGrpSpPr>
          <p:grpSpPr>
            <a:xfrm>
              <a:off x="3484871" y="3356937"/>
              <a:ext cx="1281090" cy="1961945"/>
              <a:chOff x="3582740" y="3356937"/>
              <a:chExt cx="1281090" cy="1961945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E8A490A1-6A4C-B744-BC59-A8267AE43C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7219" y="3356937"/>
                <a:ext cx="1206611" cy="1961945"/>
                <a:chOff x="2582022" y="1743658"/>
                <a:chExt cx="1835624" cy="2984724"/>
              </a:xfrm>
            </p:grpSpPr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49327209-BF3B-BC42-B01C-AF6DCA5E74C3}"/>
                    </a:ext>
                  </a:extLst>
                </p:cNvPr>
                <p:cNvGrpSpPr/>
                <p:nvPr/>
              </p:nvGrpSpPr>
              <p:grpSpPr>
                <a:xfrm>
                  <a:off x="2582022" y="1743658"/>
                  <a:ext cx="1753377" cy="2250263"/>
                  <a:chOff x="1706698" y="260351"/>
                  <a:chExt cx="2890933" cy="3492500"/>
                </a:xfrm>
              </p:grpSpPr>
              <p:grpSp>
                <p:nvGrpSpPr>
                  <p:cNvPr id="196" name="Group 22">
                    <a:extLst>
                      <a:ext uri="{FF2B5EF4-FFF2-40B4-BE49-F238E27FC236}">
                        <a16:creationId xmlns:a16="http://schemas.microsoft.com/office/drawing/2014/main" id="{1B774183-6470-9A45-9181-97153B2A15C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1706698" y="260351"/>
                    <a:ext cx="2404613" cy="3492500"/>
                    <a:chOff x="6012162" y="794084"/>
                    <a:chExt cx="2792631" cy="6377679"/>
                  </a:xfrm>
                </p:grpSpPr>
                <p:pic>
                  <p:nvPicPr>
                    <p:cNvPr id="210" name="Picture 209" descr="file1.jpg">
                      <a:extLst>
                        <a:ext uri="{FF2B5EF4-FFF2-40B4-BE49-F238E27FC236}">
                          <a16:creationId xmlns:a16="http://schemas.microsoft.com/office/drawing/2014/main" id="{E4C3E36B-BBA2-6342-A52C-C34D481EE1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012162" y="4196153"/>
                      <a:ext cx="2289809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211" name="Picture 210" descr="file4.jpg">
                      <a:extLst>
                        <a:ext uri="{FF2B5EF4-FFF2-40B4-BE49-F238E27FC236}">
                          <a16:creationId xmlns:a16="http://schemas.microsoft.com/office/drawing/2014/main" id="{5CCAE43B-C5D3-4E4B-A879-6140CD3B0A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04344" y="3637782"/>
                      <a:ext cx="2289810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212" name="Picture 211" descr="file2.jpg">
                      <a:extLst>
                        <a:ext uri="{FF2B5EF4-FFF2-40B4-BE49-F238E27FC236}">
                          <a16:creationId xmlns:a16="http://schemas.microsoft.com/office/drawing/2014/main" id="{36604398-474E-DA48-A25C-1394296F2B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79767" y="3068961"/>
                      <a:ext cx="2289811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213" name="Picture 212" descr="file7.jpg">
                      <a:extLst>
                        <a:ext uri="{FF2B5EF4-FFF2-40B4-BE49-F238E27FC236}">
                          <a16:creationId xmlns:a16="http://schemas.microsoft.com/office/drawing/2014/main" id="{26C75B51-8C2F-2A44-8217-886ED15CC3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263571" y="2492897"/>
                      <a:ext cx="2289808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214" name="Picture 213" descr="file8.jpg">
                      <a:extLst>
                        <a:ext uri="{FF2B5EF4-FFF2-40B4-BE49-F238E27FC236}">
                          <a16:creationId xmlns:a16="http://schemas.microsoft.com/office/drawing/2014/main" id="{E8E88A33-A129-5443-B3E9-B940474D8F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47376" y="1927695"/>
                      <a:ext cx="2289808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215" name="Picture 214" descr="file5.jpg">
                      <a:extLst>
                        <a:ext uri="{FF2B5EF4-FFF2-40B4-BE49-F238E27FC236}">
                          <a16:creationId xmlns:a16="http://schemas.microsoft.com/office/drawing/2014/main" id="{1DBE07B0-D5D4-0F4E-A5CA-DCEC1FB430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31177" y="1351633"/>
                      <a:ext cx="2289811" cy="2975610"/>
                    </a:xfrm>
                    <a:prstGeom prst="rect">
                      <a:avLst/>
                    </a:prstGeom>
                    <a:ln>
                      <a:solidFill>
                        <a:srgbClr val="000000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216" name="Picture 215" descr="file3.jpg">
                      <a:extLst>
                        <a:ext uri="{FF2B5EF4-FFF2-40B4-BE49-F238E27FC236}">
                          <a16:creationId xmlns:a16="http://schemas.microsoft.com/office/drawing/2014/main" id="{91B5B8BF-7EDF-5A4B-B442-1613B8F054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14983" y="794084"/>
                      <a:ext cx="2289810" cy="297560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197" name="Group 196">
                    <a:extLst>
                      <a:ext uri="{FF2B5EF4-FFF2-40B4-BE49-F238E27FC236}">
                        <a16:creationId xmlns:a16="http://schemas.microsoft.com/office/drawing/2014/main" id="{22628445-C34D-4F43-922E-37D503704C8F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3220000" y="788160"/>
                    <a:ext cx="215003" cy="2540258"/>
                    <a:chOff x="7076447" y="1032978"/>
                    <a:chExt cx="2896" cy="2540258"/>
                  </a:xfrm>
                  <a:scene3d>
                    <a:camera prst="orthographicFront">
                      <a:rot lat="0" lon="0" rev="6600000"/>
                    </a:camera>
                    <a:lightRig rig="threePt" dir="t"/>
                  </a:scene3d>
                </p:grpSpPr>
                <p:cxnSp>
                  <p:nvCxnSpPr>
                    <p:cNvPr id="198" name="Straight Connector 197">
                      <a:extLst>
                        <a:ext uri="{FF2B5EF4-FFF2-40B4-BE49-F238E27FC236}">
                          <a16:creationId xmlns:a16="http://schemas.microsoft.com/office/drawing/2014/main" id="{1519ABF7-CA4F-F14F-BBC5-A3077CF2791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1235400"/>
                      <a:ext cx="0" cy="13399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Connector 198">
                      <a:extLst>
                        <a:ext uri="{FF2B5EF4-FFF2-40B4-BE49-F238E27FC236}">
                          <a16:creationId xmlns:a16="http://schemas.microsoft.com/office/drawing/2014/main" id="{A0CA765F-5BCF-AA4C-83D5-D2EB0B767E4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1536183"/>
                      <a:ext cx="0" cy="13542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Connector 199">
                      <a:extLst>
                        <a:ext uri="{FF2B5EF4-FFF2-40B4-BE49-F238E27FC236}">
                          <a16:creationId xmlns:a16="http://schemas.microsoft.com/office/drawing/2014/main" id="{9DD7ADBA-22AA-124E-8B66-EAA3E30896DD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1849795"/>
                      <a:ext cx="0" cy="136849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Straight Connector 200">
                      <a:extLst>
                        <a:ext uri="{FF2B5EF4-FFF2-40B4-BE49-F238E27FC236}">
                          <a16:creationId xmlns:a16="http://schemas.microsoft.com/office/drawing/2014/main" id="{CD6C0C94-D14B-E34A-97E6-FDB98CAAAA5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2170534"/>
                      <a:ext cx="0" cy="13399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Straight Connector 201">
                      <a:extLst>
                        <a:ext uri="{FF2B5EF4-FFF2-40B4-BE49-F238E27FC236}">
                          <a16:creationId xmlns:a16="http://schemas.microsoft.com/office/drawing/2014/main" id="{118AE65D-5429-9443-AF25-16F7B3D3A98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2479871"/>
                      <a:ext cx="0" cy="13542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Straight Connector 202">
                      <a:extLst>
                        <a:ext uri="{FF2B5EF4-FFF2-40B4-BE49-F238E27FC236}">
                          <a16:creationId xmlns:a16="http://schemas.microsoft.com/office/drawing/2014/main" id="{552C61E3-B3A9-D241-AE1E-3F635845F39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2790632"/>
                      <a:ext cx="0" cy="136849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Straight Connector 203">
                      <a:extLst>
                        <a:ext uri="{FF2B5EF4-FFF2-40B4-BE49-F238E27FC236}">
                          <a16:creationId xmlns:a16="http://schemas.microsoft.com/office/drawing/2014/main" id="{A7748DA8-40DA-DF4C-A2E2-1C3AD0ABA64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092840"/>
                      <a:ext cx="0" cy="13542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Straight Connector 204">
                      <a:extLst>
                        <a:ext uri="{FF2B5EF4-FFF2-40B4-BE49-F238E27FC236}">
                          <a16:creationId xmlns:a16="http://schemas.microsoft.com/office/drawing/2014/main" id="{EC9C37C7-A53B-294A-8E47-DD3835547B6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263901"/>
                      <a:ext cx="0" cy="45616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Straight Connector 205">
                      <a:extLst>
                        <a:ext uri="{FF2B5EF4-FFF2-40B4-BE49-F238E27FC236}">
                          <a16:creationId xmlns:a16="http://schemas.microsoft.com/office/drawing/2014/main" id="{74E5ABB7-8BD6-8A47-A2AE-10CF7CBD7D6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350857"/>
                      <a:ext cx="0" cy="45616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AA295AD3-6498-4F44-A8F1-015AE392952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437814"/>
                      <a:ext cx="0" cy="45616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5E6F005C-041E-C041-AC85-994B0978793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527620"/>
                      <a:ext cx="0" cy="45616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Straight Connector 208">
                      <a:extLst>
                        <a:ext uri="{FF2B5EF4-FFF2-40B4-BE49-F238E27FC236}">
                          <a16:creationId xmlns:a16="http://schemas.microsoft.com/office/drawing/2014/main" id="{F1F9F407-3209-3749-BD7A-A75E7935777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6447" y="1032978"/>
                      <a:ext cx="0" cy="11404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86" name="Group 6">
                  <a:extLst>
                    <a:ext uri="{FF2B5EF4-FFF2-40B4-BE49-F238E27FC236}">
                      <a16:creationId xmlns:a16="http://schemas.microsoft.com/office/drawing/2014/main" id="{EAFB4A9F-BE6A-1A47-B6E6-AD9171975A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33321" y="3742895"/>
                  <a:ext cx="1584325" cy="985487"/>
                  <a:chOff x="3132138" y="2305696"/>
                  <a:chExt cx="2376487" cy="2265849"/>
                </a:xfrm>
              </p:grpSpPr>
              <p:grpSp>
                <p:nvGrpSpPr>
                  <p:cNvPr id="187" name="Group 64">
                    <a:extLst>
                      <a:ext uri="{FF2B5EF4-FFF2-40B4-BE49-F238E27FC236}">
                        <a16:creationId xmlns:a16="http://schemas.microsoft.com/office/drawing/2014/main" id="{70405288-7B35-0245-B6E6-DD9C75AF1A7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32138" y="2305696"/>
                    <a:ext cx="2376487" cy="2265849"/>
                    <a:chOff x="971600" y="3429769"/>
                    <a:chExt cx="3168352" cy="2760799"/>
                  </a:xfrm>
                </p:grpSpPr>
                <p:cxnSp>
                  <p:nvCxnSpPr>
                    <p:cNvPr id="192" name="Straight Connector 191">
                      <a:extLst>
                        <a:ext uri="{FF2B5EF4-FFF2-40B4-BE49-F238E27FC236}">
                          <a16:creationId xmlns:a16="http://schemas.microsoft.com/office/drawing/2014/main" id="{E2AB4087-074D-A343-99B6-DC42D24F81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71600" y="5300981"/>
                      <a:ext cx="316835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Straight Connector 192">
                      <a:extLst>
                        <a:ext uri="{FF2B5EF4-FFF2-40B4-BE49-F238E27FC236}">
                          <a16:creationId xmlns:a16="http://schemas.microsoft.com/office/drawing/2014/main" id="{910A4EBE-CC8D-8147-88A1-D1A3F88FE4F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971600" y="3429769"/>
                      <a:ext cx="8467" cy="18802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9EA5B8FB-32BC-3648-92F4-129D4E15C23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1933625" y="4470055"/>
                      <a:ext cx="593667" cy="177558"/>
                    </a:xfrm>
                    <a:prstGeom prst="line">
                      <a:avLst/>
                    </a:prstGeom>
                    <a:ln>
                      <a:solidFill>
                        <a:srgbClr val="660066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TextBox 62">
                      <a:extLst>
                        <a:ext uri="{FF2B5EF4-FFF2-40B4-BE49-F238E27FC236}">
                          <a16:creationId xmlns:a16="http://schemas.microsoft.com/office/drawing/2014/main" id="{9A536FFC-01E2-D14F-AB08-ADBC46BF2A9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41202" y="5272380"/>
                      <a:ext cx="1248138" cy="918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9pPr>
                    </a:lstStyle>
                    <a:p>
                      <a:pPr eaLnBrk="1" hangingPunct="1"/>
                      <a:r>
                        <a:rPr lang="en-GB" sz="800">
                          <a:solidFill>
                            <a:srgbClr val="FFFFFF"/>
                          </a:solidFill>
                        </a:rPr>
                        <a:t>Time</a:t>
                      </a:r>
                    </a:p>
                  </p:txBody>
                </p:sp>
              </p:grp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51AE38C4-8299-4F40-BBBE-614FF337EE5A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3429137" y="3543351"/>
                    <a:ext cx="242225" cy="59120"/>
                  </a:xfrm>
                  <a:prstGeom prst="line">
                    <a:avLst/>
                  </a:prstGeom>
                  <a:ln>
                    <a:solidFill>
                      <a:srgbClr val="660066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518AD5D7-7E15-ED48-8E7B-468FB75C434E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3661705" y="3159483"/>
                    <a:ext cx="180478" cy="361927"/>
                  </a:xfrm>
                  <a:prstGeom prst="line">
                    <a:avLst/>
                  </a:prstGeom>
                  <a:ln>
                    <a:solidFill>
                      <a:srgbClr val="660066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A756D6C1-0B03-3949-ABC7-25A5BE41281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4230307" y="3173887"/>
                    <a:ext cx="287337" cy="131326"/>
                  </a:xfrm>
                  <a:prstGeom prst="line">
                    <a:avLst/>
                  </a:prstGeom>
                  <a:ln>
                    <a:solidFill>
                      <a:srgbClr val="660066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DE0251D9-C3F4-3A4D-B2A8-EDE10155153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4533711" y="2873571"/>
                    <a:ext cx="851544" cy="296251"/>
                  </a:xfrm>
                  <a:prstGeom prst="line">
                    <a:avLst/>
                  </a:prstGeom>
                  <a:ln>
                    <a:solidFill>
                      <a:srgbClr val="660066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84" name="TextBox 62">
                <a:extLst>
                  <a:ext uri="{FF2B5EF4-FFF2-40B4-BE49-F238E27FC236}">
                    <a16:creationId xmlns:a16="http://schemas.microsoft.com/office/drawing/2014/main" id="{EEB8AA0C-EE3D-AF49-8CC0-3EF372C28C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3374017" y="4768134"/>
                <a:ext cx="63289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800">
                    <a:solidFill>
                      <a:srgbClr val="FFFFFF"/>
                    </a:solidFill>
                  </a:rPr>
                  <a:t>d</a:t>
                </a:r>
                <a:r>
                  <a:rPr lang="en-GB" sz="800" baseline="30000">
                    <a:solidFill>
                      <a:srgbClr val="FFFFFF"/>
                    </a:solidFill>
                  </a:rPr>
                  <a:t>i</a:t>
                </a:r>
                <a:r>
                  <a:rPr lang="en-GB" sz="800">
                    <a:solidFill>
                      <a:srgbClr val="FFFFFF"/>
                    </a:solidFill>
                  </a:rPr>
                  <a:t> (LOS)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AFD5B46-A1F0-5A4C-8B76-48547EF7A1BF}"/>
                </a:ext>
              </a:extLst>
            </p:cNvPr>
            <p:cNvGrpSpPr/>
            <p:nvPr/>
          </p:nvGrpSpPr>
          <p:grpSpPr>
            <a:xfrm>
              <a:off x="5135245" y="3442364"/>
              <a:ext cx="1366256" cy="1918520"/>
              <a:chOff x="6069248" y="3442364"/>
              <a:chExt cx="1366256" cy="1918520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AAD106AD-6626-BA4F-B87B-B8BD3865EB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27739" y="3442364"/>
                <a:ext cx="1107765" cy="1918520"/>
                <a:chOff x="5417643" y="1814716"/>
                <a:chExt cx="1683563" cy="2915735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DAEB40D0-99BD-5143-AEC1-0E43B8AE32FB}"/>
                    </a:ext>
                  </a:extLst>
                </p:cNvPr>
                <p:cNvGrpSpPr/>
                <p:nvPr/>
              </p:nvGrpSpPr>
              <p:grpSpPr>
                <a:xfrm>
                  <a:off x="5417643" y="1814716"/>
                  <a:ext cx="1683563" cy="2125359"/>
                  <a:chOff x="6561050" y="260351"/>
                  <a:chExt cx="2404614" cy="3492500"/>
                </a:xfrm>
              </p:grpSpPr>
              <p:grpSp>
                <p:nvGrpSpPr>
                  <p:cNvPr id="162" name="Group 22">
                    <a:extLst>
                      <a:ext uri="{FF2B5EF4-FFF2-40B4-BE49-F238E27FC236}">
                        <a16:creationId xmlns:a16="http://schemas.microsoft.com/office/drawing/2014/main" id="{E6D02E82-885F-AE47-BCAD-E60A212A60F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561050" y="260351"/>
                    <a:ext cx="2404614" cy="3492500"/>
                    <a:chOff x="6012160" y="794084"/>
                    <a:chExt cx="2792633" cy="6377679"/>
                  </a:xfrm>
                </p:grpSpPr>
                <p:pic>
                  <p:nvPicPr>
                    <p:cNvPr id="176" name="Picture 175" descr="file1.jpg">
                      <a:extLst>
                        <a:ext uri="{FF2B5EF4-FFF2-40B4-BE49-F238E27FC236}">
                          <a16:creationId xmlns:a16="http://schemas.microsoft.com/office/drawing/2014/main" id="{AED91305-EB8F-6E41-BAA5-D915FE3CC3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012160" y="4196153"/>
                      <a:ext cx="2289810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177" name="Picture 176" descr="file4.jpg">
                      <a:extLst>
                        <a:ext uri="{FF2B5EF4-FFF2-40B4-BE49-F238E27FC236}">
                          <a16:creationId xmlns:a16="http://schemas.microsoft.com/office/drawing/2014/main" id="{F82BE7CB-478F-9E4C-A6F8-C7A4305825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04344" y="3637782"/>
                      <a:ext cx="2289810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178" name="Picture 177" descr="file2.jpg">
                      <a:extLst>
                        <a:ext uri="{FF2B5EF4-FFF2-40B4-BE49-F238E27FC236}">
                          <a16:creationId xmlns:a16="http://schemas.microsoft.com/office/drawing/2014/main" id="{8161B043-1B57-3849-AF9F-2249DDAC12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79767" y="3068961"/>
                      <a:ext cx="2289811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179" name="Picture 178" descr="file7.jpg">
                      <a:extLst>
                        <a:ext uri="{FF2B5EF4-FFF2-40B4-BE49-F238E27FC236}">
                          <a16:creationId xmlns:a16="http://schemas.microsoft.com/office/drawing/2014/main" id="{C2CF3317-7BEE-004B-B087-7814F9DEED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263571" y="2492897"/>
                      <a:ext cx="2289808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180" name="Picture 179" descr="file8.jpg">
                      <a:extLst>
                        <a:ext uri="{FF2B5EF4-FFF2-40B4-BE49-F238E27FC236}">
                          <a16:creationId xmlns:a16="http://schemas.microsoft.com/office/drawing/2014/main" id="{347B2DD2-32F3-1D46-B5E5-56AE71C823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47376" y="1927695"/>
                      <a:ext cx="2289808" cy="297561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181" name="Picture 180" descr="file5.jpg">
                      <a:extLst>
                        <a:ext uri="{FF2B5EF4-FFF2-40B4-BE49-F238E27FC236}">
                          <a16:creationId xmlns:a16="http://schemas.microsoft.com/office/drawing/2014/main" id="{F148934A-237D-F141-9ED5-9AB78212C3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31177" y="1351633"/>
                      <a:ext cx="2289811" cy="2975610"/>
                    </a:xfrm>
                    <a:prstGeom prst="rect">
                      <a:avLst/>
                    </a:prstGeom>
                    <a:ln>
                      <a:solidFill>
                        <a:srgbClr val="000000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  <p:pic>
                  <p:nvPicPr>
                    <p:cNvPr id="182" name="Picture 181" descr="file3.jpg">
                      <a:extLst>
                        <a:ext uri="{FF2B5EF4-FFF2-40B4-BE49-F238E27FC236}">
                          <a16:creationId xmlns:a16="http://schemas.microsoft.com/office/drawing/2014/main" id="{6AE3A43D-4447-7C49-86B1-C8E393D2A1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14983" y="794084"/>
                      <a:ext cx="2289810" cy="297560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600000" lon="3600000" rev="360000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163" name="Group 162">
                    <a:extLst>
                      <a:ext uri="{FF2B5EF4-FFF2-40B4-BE49-F238E27FC236}">
                        <a16:creationId xmlns:a16="http://schemas.microsoft.com/office/drawing/2014/main" id="{E4F44EC7-D24F-FD49-9710-24F4D1996E13}"/>
                      </a:ext>
                    </a:extLst>
                  </p:cNvPr>
                  <p:cNvGrpSpPr/>
                  <p:nvPr/>
                </p:nvGrpSpPr>
                <p:grpSpPr>
                  <a:xfrm>
                    <a:off x="7211276" y="686552"/>
                    <a:ext cx="2896" cy="2540258"/>
                    <a:chOff x="7076447" y="1032978"/>
                    <a:chExt cx="2896" cy="2540258"/>
                  </a:xfrm>
                  <a:scene3d>
                    <a:camera prst="orthographicFront">
                      <a:rot lat="0" lon="0" rev="9600000"/>
                    </a:camera>
                    <a:lightRig rig="threePt" dir="t"/>
                  </a:scene3d>
                </p:grpSpPr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CD962C59-0569-E54D-B4E7-4C63ED68A57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1235400"/>
                      <a:ext cx="0" cy="13399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3047AE16-4F0D-D146-BADD-AA70D0BB1C3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1536183"/>
                      <a:ext cx="0" cy="13542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A0DC510C-9EA4-3542-9D93-65614282F05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1849795"/>
                      <a:ext cx="0" cy="136849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Straight Connector 166">
                      <a:extLst>
                        <a:ext uri="{FF2B5EF4-FFF2-40B4-BE49-F238E27FC236}">
                          <a16:creationId xmlns:a16="http://schemas.microsoft.com/office/drawing/2014/main" id="{F8ECE466-18A1-3841-B57C-6DF1DEEB7D9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2170534"/>
                      <a:ext cx="0" cy="13399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Straight Connector 167">
                      <a:extLst>
                        <a:ext uri="{FF2B5EF4-FFF2-40B4-BE49-F238E27FC236}">
                          <a16:creationId xmlns:a16="http://schemas.microsoft.com/office/drawing/2014/main" id="{8C2A8278-7E36-7946-9530-0CFDEDF4BA7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2479871"/>
                      <a:ext cx="0" cy="13542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Connector 168">
                      <a:extLst>
                        <a:ext uri="{FF2B5EF4-FFF2-40B4-BE49-F238E27FC236}">
                          <a16:creationId xmlns:a16="http://schemas.microsoft.com/office/drawing/2014/main" id="{05FD048C-B60F-BA48-9BBC-0E074E99C5D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2790632"/>
                      <a:ext cx="0" cy="136849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3D201687-BC40-C34B-97F6-F5E51807B60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092840"/>
                      <a:ext cx="0" cy="13542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Straight Connector 170">
                      <a:extLst>
                        <a:ext uri="{FF2B5EF4-FFF2-40B4-BE49-F238E27FC236}">
                          <a16:creationId xmlns:a16="http://schemas.microsoft.com/office/drawing/2014/main" id="{4C72DC29-DBB4-6045-9281-BF055B19297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263901"/>
                      <a:ext cx="0" cy="45616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6C8C322D-CB99-2F4E-B543-3E3777E1591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350857"/>
                      <a:ext cx="0" cy="45616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Connector 172">
                      <a:extLst>
                        <a:ext uri="{FF2B5EF4-FFF2-40B4-BE49-F238E27FC236}">
                          <a16:creationId xmlns:a16="http://schemas.microsoft.com/office/drawing/2014/main" id="{701F63C2-2674-274D-8B4A-0B618D7DB69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437814"/>
                      <a:ext cx="0" cy="45616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4" name="Straight Connector 173">
                      <a:extLst>
                        <a:ext uri="{FF2B5EF4-FFF2-40B4-BE49-F238E27FC236}">
                          <a16:creationId xmlns:a16="http://schemas.microsoft.com/office/drawing/2014/main" id="{0A3C68C5-3EBF-4840-863F-DF3F43FDFE6B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9343" y="3527620"/>
                      <a:ext cx="0" cy="45616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Straight Connector 174">
                      <a:extLst>
                        <a:ext uri="{FF2B5EF4-FFF2-40B4-BE49-F238E27FC236}">
                          <a16:creationId xmlns:a16="http://schemas.microsoft.com/office/drawing/2014/main" id="{C77173B7-8142-914C-B4D8-D974146AFD4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076447" y="1032978"/>
                      <a:ext cx="0" cy="11404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5" name="Group 6">
                  <a:extLst>
                    <a:ext uri="{FF2B5EF4-FFF2-40B4-BE49-F238E27FC236}">
                      <a16:creationId xmlns:a16="http://schemas.microsoft.com/office/drawing/2014/main" id="{8B772420-8FDC-014A-B0FA-C7F6D1D0C6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44744" y="3682424"/>
                  <a:ext cx="1584325" cy="1048027"/>
                  <a:chOff x="3132138" y="2009576"/>
                  <a:chExt cx="2376487" cy="2409633"/>
                </a:xfrm>
              </p:grpSpPr>
              <p:grpSp>
                <p:nvGrpSpPr>
                  <p:cNvPr id="116" name="Group 64">
                    <a:extLst>
                      <a:ext uri="{FF2B5EF4-FFF2-40B4-BE49-F238E27FC236}">
                        <a16:creationId xmlns:a16="http://schemas.microsoft.com/office/drawing/2014/main" id="{195A0223-A656-364B-9642-6EEF6AB872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32138" y="2009576"/>
                    <a:ext cx="2376487" cy="2409633"/>
                    <a:chOff x="971600" y="3068960"/>
                    <a:chExt cx="3168352" cy="2935984"/>
                  </a:xfrm>
                </p:grpSpPr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57B2FF95-6513-D349-9AD2-73979C87F3C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71600" y="4940179"/>
                      <a:ext cx="316835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FF340890-13E6-704F-98EA-D9CFB545EDA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971600" y="3068960"/>
                      <a:ext cx="8466" cy="188030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Straight Connector 159">
                      <a:extLst>
                        <a:ext uri="{FF2B5EF4-FFF2-40B4-BE49-F238E27FC236}">
                          <a16:creationId xmlns:a16="http://schemas.microsoft.com/office/drawing/2014/main" id="{7097CC4A-5603-5547-A1AA-E5207DCAA62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700754" y="3880427"/>
                      <a:ext cx="359800" cy="214979"/>
                    </a:xfrm>
                    <a:prstGeom prst="line">
                      <a:avLst/>
                    </a:prstGeom>
                    <a:ln>
                      <a:solidFill>
                        <a:srgbClr val="2DE0FF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" name="TextBox 62">
                      <a:extLst>
                        <a:ext uri="{FF2B5EF4-FFF2-40B4-BE49-F238E27FC236}">
                          <a16:creationId xmlns:a16="http://schemas.microsoft.com/office/drawing/2014/main" id="{8E091608-24EF-7041-A010-5D2E15812F4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27716" y="5087674"/>
                      <a:ext cx="1248138" cy="91727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9pPr>
                    </a:lstStyle>
                    <a:p>
                      <a:pPr eaLnBrk="1" hangingPunct="1"/>
                      <a:r>
                        <a:rPr lang="en-GB" sz="800">
                          <a:solidFill>
                            <a:srgbClr val="FFFFFF"/>
                          </a:solidFill>
                        </a:rPr>
                        <a:t>Time</a:t>
                      </a:r>
                    </a:p>
                  </p:txBody>
                </p:sp>
              </p:grp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05C6156A-2A3D-BF4E-A66A-7606AD6516E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3419475" y="3068203"/>
                    <a:ext cx="269875" cy="178923"/>
                  </a:xfrm>
                  <a:prstGeom prst="line">
                    <a:avLst/>
                  </a:prstGeom>
                  <a:ln>
                    <a:solidFill>
                      <a:srgbClr val="2DE0FF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67DF8B9D-A9AE-F541-A48F-2EF5C81720C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3689350" y="2852006"/>
                    <a:ext cx="738193" cy="229649"/>
                  </a:xfrm>
                  <a:prstGeom prst="line">
                    <a:avLst/>
                  </a:prstGeom>
                  <a:ln>
                    <a:solidFill>
                      <a:srgbClr val="2DE0FF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E9096976-3162-A749-909C-14090874E635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4716463" y="2635806"/>
                    <a:ext cx="287337" cy="34791"/>
                  </a:xfrm>
                  <a:prstGeom prst="line">
                    <a:avLst/>
                  </a:prstGeom>
                  <a:ln>
                    <a:solidFill>
                      <a:srgbClr val="2DE0FF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E8D0C389-2A0E-7D47-9A80-3FB270AFD6AD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5003800" y="2635806"/>
                    <a:ext cx="288925" cy="144132"/>
                  </a:xfrm>
                  <a:prstGeom prst="line">
                    <a:avLst/>
                  </a:prstGeom>
                  <a:ln>
                    <a:solidFill>
                      <a:srgbClr val="2DE0FF"/>
                    </a:solidFill>
                    <a:headEnd type="oval" w="med" len="med"/>
                    <a:tailEnd type="oval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3" name="TextBox 62">
                <a:extLst>
                  <a:ext uri="{FF2B5EF4-FFF2-40B4-BE49-F238E27FC236}">
                    <a16:creationId xmlns:a16="http://schemas.microsoft.com/office/drawing/2014/main" id="{20ED243C-3504-6248-B290-114C5C53A1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5860525" y="4783396"/>
                <a:ext cx="63289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800" err="1">
                    <a:solidFill>
                      <a:srgbClr val="FFFFFF"/>
                    </a:solidFill>
                  </a:rPr>
                  <a:t>d</a:t>
                </a:r>
                <a:r>
                  <a:rPr lang="en-GB" sz="800" baseline="30000" err="1">
                    <a:solidFill>
                      <a:srgbClr val="FFFFFF"/>
                    </a:solidFill>
                  </a:rPr>
                  <a:t>j</a:t>
                </a:r>
                <a:r>
                  <a:rPr lang="en-GB" sz="800">
                    <a:solidFill>
                      <a:srgbClr val="FFFFFF"/>
                    </a:solidFill>
                  </a:rPr>
                  <a:t> (LOS)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662A48F-A8BE-7647-B713-3853DE127E13}"/>
                </a:ext>
              </a:extLst>
            </p:cNvPr>
            <p:cNvGrpSpPr/>
            <p:nvPr/>
          </p:nvGrpSpPr>
          <p:grpSpPr>
            <a:xfrm>
              <a:off x="6821889" y="3527513"/>
              <a:ext cx="1605281" cy="1841837"/>
              <a:chOff x="6821889" y="3527513"/>
              <a:chExt cx="1605281" cy="1841837"/>
            </a:xfrm>
          </p:grpSpPr>
          <p:sp>
            <p:nvSpPr>
              <p:cNvPr id="90" name="TextBox 62">
                <a:extLst>
                  <a:ext uri="{FF2B5EF4-FFF2-40B4-BE49-F238E27FC236}">
                    <a16:creationId xmlns:a16="http://schemas.microsoft.com/office/drawing/2014/main" id="{F830B81E-CB1E-094F-8BC6-3F551931FE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6613166" y="4786994"/>
                <a:ext cx="63289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800" err="1">
                    <a:solidFill>
                      <a:srgbClr val="FFFFFF"/>
                    </a:solidFill>
                  </a:rPr>
                  <a:t>d</a:t>
                </a:r>
                <a:r>
                  <a:rPr lang="en-GB" sz="800" baseline="30000" err="1">
                    <a:solidFill>
                      <a:srgbClr val="FFFFFF"/>
                    </a:solidFill>
                  </a:rPr>
                  <a:t>k</a:t>
                </a:r>
                <a:r>
                  <a:rPr lang="en-GB" sz="800">
                    <a:solidFill>
                      <a:srgbClr val="FFFFFF"/>
                    </a:solidFill>
                  </a:rPr>
                  <a:t> (LOS)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97668CF-5891-9746-808B-AA5012AC0EDD}"/>
                  </a:ext>
                </a:extLst>
              </p:cNvPr>
              <p:cNvGrpSpPr/>
              <p:nvPr/>
            </p:nvGrpSpPr>
            <p:grpSpPr>
              <a:xfrm>
                <a:off x="7058498" y="3527513"/>
                <a:ext cx="1368672" cy="1841837"/>
                <a:chOff x="7058498" y="3519047"/>
                <a:chExt cx="1368672" cy="1841837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B7E6613B-7515-0C41-BA46-E1D0100F649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058498" y="3563425"/>
                  <a:ext cx="1368672" cy="1797459"/>
                  <a:chOff x="5444744" y="1898821"/>
                  <a:chExt cx="2080082" cy="2731748"/>
                </a:xfrm>
              </p:grpSpPr>
              <p:grpSp>
                <p:nvGrpSpPr>
                  <p:cNvPr id="99" name="Group 22">
                    <a:extLst>
                      <a:ext uri="{FF2B5EF4-FFF2-40B4-BE49-F238E27FC236}">
                        <a16:creationId xmlns:a16="http://schemas.microsoft.com/office/drawing/2014/main" id="{1EFCAEDC-514E-4B46-AD50-DFB997014D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473214" y="1898821"/>
                    <a:ext cx="2051612" cy="1855177"/>
                    <a:chOff x="6104344" y="1046462"/>
                    <a:chExt cx="3403146" cy="5566928"/>
                  </a:xfrm>
                </p:grpSpPr>
                <p:pic>
                  <p:nvPicPr>
                    <p:cNvPr id="108" name="Picture 107" descr="file4.jpg">
                      <a:extLst>
                        <a:ext uri="{FF2B5EF4-FFF2-40B4-BE49-F238E27FC236}">
                          <a16:creationId xmlns:a16="http://schemas.microsoft.com/office/drawing/2014/main" id="{EAB76CBE-AB5E-9F4B-BC73-052DC87296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04344" y="3855590"/>
                      <a:ext cx="2122198" cy="275780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2400000" lon="4200000" rev="4200000"/>
                      </a:camera>
                      <a:lightRig rig="threePt" dir="t"/>
                    </a:scene3d>
                  </p:spPr>
                </p:pic>
                <p:pic>
                  <p:nvPicPr>
                    <p:cNvPr id="109" name="Picture 108" descr="file2.jpg">
                      <a:extLst>
                        <a:ext uri="{FF2B5EF4-FFF2-40B4-BE49-F238E27FC236}">
                          <a16:creationId xmlns:a16="http://schemas.microsoft.com/office/drawing/2014/main" id="{057DBA4A-C050-AD4A-B635-A868CAB664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47949" y="3286768"/>
                      <a:ext cx="2122201" cy="275780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2400000" lon="4200000" rev="4200000"/>
                      </a:camera>
                      <a:lightRig rig="threePt" dir="t"/>
                    </a:scene3d>
                  </p:spPr>
                </p:pic>
                <p:pic>
                  <p:nvPicPr>
                    <p:cNvPr id="110" name="Picture 109" descr="file8.jpg">
                      <a:extLst>
                        <a:ext uri="{FF2B5EF4-FFF2-40B4-BE49-F238E27FC236}">
                          <a16:creationId xmlns:a16="http://schemas.microsoft.com/office/drawing/2014/main" id="{0FD6ED6F-CD9A-664F-81ED-B8B90B4C1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56325" y="2145505"/>
                      <a:ext cx="2122197" cy="2757800"/>
                    </a:xfrm>
                    <a:prstGeom prst="rect">
                      <a:avLst/>
                    </a:prstGeom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2400000" lon="4200000" rev="4200000"/>
                      </a:camera>
                      <a:lightRig rig="threePt" dir="t"/>
                    </a:scene3d>
                  </p:spPr>
                </p:pic>
                <p:pic>
                  <p:nvPicPr>
                    <p:cNvPr id="111" name="Picture 110" descr="file3.jpg">
                      <a:extLst>
                        <a:ext uri="{FF2B5EF4-FFF2-40B4-BE49-F238E27FC236}">
                          <a16:creationId xmlns:a16="http://schemas.microsoft.com/office/drawing/2014/main" id="{D385132B-9AAC-274A-B342-2446B68A7C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85293" y="1046462"/>
                      <a:ext cx="2122197" cy="27578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2400000" lon="4200000" rev="420000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100" name="Group 6">
                    <a:extLst>
                      <a:ext uri="{FF2B5EF4-FFF2-40B4-BE49-F238E27FC236}">
                        <a16:creationId xmlns:a16="http://schemas.microsoft.com/office/drawing/2014/main" id="{16CD20E1-8964-514E-AB55-AD17831A9A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444744" y="3585929"/>
                    <a:ext cx="1584325" cy="1044640"/>
                    <a:chOff x="3132138" y="1787711"/>
                    <a:chExt cx="2376487" cy="2401849"/>
                  </a:xfrm>
                </p:grpSpPr>
                <p:grpSp>
                  <p:nvGrpSpPr>
                    <p:cNvPr id="101" name="Group 64">
                      <a:extLst>
                        <a:ext uri="{FF2B5EF4-FFF2-40B4-BE49-F238E27FC236}">
                          <a16:creationId xmlns:a16="http://schemas.microsoft.com/office/drawing/2014/main" id="{2BE8616A-06E4-9E45-A700-B613B5AE9B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138" y="1787711"/>
                      <a:ext cx="2376487" cy="2401849"/>
                      <a:chOff x="971600" y="2798630"/>
                      <a:chExt cx="3168352" cy="2926501"/>
                    </a:xfrm>
                  </p:grpSpPr>
                  <p:cxnSp>
                    <p:nvCxnSpPr>
                      <p:cNvPr id="104" name="Straight Connector 103">
                        <a:extLst>
                          <a:ext uri="{FF2B5EF4-FFF2-40B4-BE49-F238E27FC236}">
                            <a16:creationId xmlns:a16="http://schemas.microsoft.com/office/drawing/2014/main" id="{3F6F0F22-4DED-764D-9C4A-C525AC7550A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71600" y="4669841"/>
                        <a:ext cx="316835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Straight Connector 104">
                        <a:extLst>
                          <a:ext uri="{FF2B5EF4-FFF2-40B4-BE49-F238E27FC236}">
                            <a16:creationId xmlns:a16="http://schemas.microsoft.com/office/drawing/2014/main" id="{F03D5945-8B00-2545-AC49-A96454F83B8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971600" y="2798630"/>
                        <a:ext cx="8467" cy="188029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Straight Connector 105">
                        <a:extLst>
                          <a:ext uri="{FF2B5EF4-FFF2-40B4-BE49-F238E27FC236}">
                            <a16:creationId xmlns:a16="http://schemas.microsoft.com/office/drawing/2014/main" id="{33C7254B-2930-5E45-9B1C-6CFFD73DCD4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43636" y="3196778"/>
                        <a:ext cx="716917" cy="540493"/>
                      </a:xfrm>
                      <a:prstGeom prst="line">
                        <a:avLst/>
                      </a:prstGeom>
                      <a:ln>
                        <a:solidFill>
                          <a:schemeClr val="accent2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7" name="TextBox 62">
                        <a:extLst>
                          <a:ext uri="{FF2B5EF4-FFF2-40B4-BE49-F238E27FC236}">
                            <a16:creationId xmlns:a16="http://schemas.microsoft.com/office/drawing/2014/main" id="{250C86BD-EC5A-AE47-AE55-3B70E18717C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999493" y="4807859"/>
                        <a:ext cx="1248137" cy="917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  <a:cs typeface="ＭＳ Ｐゴシック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GB" sz="800">
                            <a:solidFill>
                              <a:srgbClr val="FFFFFF"/>
                            </a:solidFill>
                          </a:rPr>
                          <a:t>Time</a:t>
                        </a:r>
                      </a:p>
                    </p:txBody>
                  </p:sp>
                </p:grpSp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FE54CC63-5ECF-9941-A75C-060447E8D6E2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3735754" y="2558076"/>
                      <a:ext cx="425510" cy="72067"/>
                    </a:xfrm>
                    <a:prstGeom prst="line">
                      <a:avLst/>
                    </a:prstGeom>
                    <a:ln>
                      <a:solidFill>
                        <a:schemeClr val="accent2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56F8C2A4-28C9-7C41-AD69-3BC44D1C1877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4699000" y="2114481"/>
                      <a:ext cx="593727" cy="443595"/>
                    </a:xfrm>
                    <a:prstGeom prst="line">
                      <a:avLst/>
                    </a:prstGeom>
                    <a:ln>
                      <a:solidFill>
                        <a:schemeClr val="accent2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7FE544B-B376-2842-811E-A424EF46041A}"/>
                    </a:ext>
                  </a:extLst>
                </p:cNvPr>
                <p:cNvCxnSpPr/>
                <p:nvPr/>
              </p:nvCxnSpPr>
              <p:spPr>
                <a:xfrm flipH="1">
                  <a:off x="7458566" y="4193481"/>
                  <a:ext cx="143470" cy="16081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1397F02-39A1-554A-9943-1220B622623A}"/>
                    </a:ext>
                  </a:extLst>
                </p:cNvPr>
                <p:cNvCxnSpPr/>
                <p:nvPr/>
              </p:nvCxnSpPr>
              <p:spPr>
                <a:xfrm flipH="1">
                  <a:off x="7323280" y="4429364"/>
                  <a:ext cx="78474" cy="8676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E92C24DC-2BAC-3E42-BD1F-4C5057A032D6}"/>
                    </a:ext>
                  </a:extLst>
                </p:cNvPr>
                <p:cNvCxnSpPr/>
                <p:nvPr/>
              </p:nvCxnSpPr>
              <p:spPr>
                <a:xfrm flipH="1">
                  <a:off x="7875287" y="3694077"/>
                  <a:ext cx="143470" cy="16081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3C2BF04-5FBC-D04D-B74C-1314F33A3359}"/>
                    </a:ext>
                  </a:extLst>
                </p:cNvPr>
                <p:cNvCxnSpPr/>
                <p:nvPr/>
              </p:nvCxnSpPr>
              <p:spPr>
                <a:xfrm flipH="1">
                  <a:off x="7668618" y="3940092"/>
                  <a:ext cx="143470" cy="16081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23797C59-720C-354B-80ED-885DB5B562B6}"/>
                    </a:ext>
                  </a:extLst>
                </p:cNvPr>
                <p:cNvCxnSpPr/>
                <p:nvPr/>
              </p:nvCxnSpPr>
              <p:spPr>
                <a:xfrm flipH="1">
                  <a:off x="8027687" y="3519047"/>
                  <a:ext cx="143470" cy="17076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0355420-57EA-814A-91BF-C22B4B8B05CD}"/>
                    </a:ext>
                  </a:extLst>
                </p:cNvPr>
                <p:cNvCxnSpPr/>
                <p:nvPr/>
              </p:nvCxnSpPr>
              <p:spPr>
                <a:xfrm flipH="1">
                  <a:off x="7213530" y="4563711"/>
                  <a:ext cx="89394" cy="10981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7" name="Rectangle 44">
            <a:extLst>
              <a:ext uri="{FF2B5EF4-FFF2-40B4-BE49-F238E27FC236}">
                <a16:creationId xmlns:a16="http://schemas.microsoft.com/office/drawing/2014/main" id="{CC9BD890-7E97-6A4B-8135-F928F802E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27" y="1251660"/>
            <a:ext cx="89589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CA">
                <a:solidFill>
                  <a:schemeClr val="bg1"/>
                </a:solidFill>
              </a:rPr>
              <a:t>Combining all geometries : The Multidimensional Small Baseline (</a:t>
            </a:r>
            <a:r>
              <a:rPr lang="en-CA">
                <a:solidFill>
                  <a:srgbClr val="FFFF00"/>
                </a:solidFill>
              </a:rPr>
              <a:t>MSBAS</a:t>
            </a:r>
            <a:r>
              <a:rPr lang="en-CA">
                <a:solidFill>
                  <a:schemeClr val="bg1"/>
                </a:solidFill>
              </a:rPr>
              <a:t>) method.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803FADC-5BEA-A147-93B3-B900F9E7ED36}"/>
              </a:ext>
            </a:extLst>
          </p:cNvPr>
          <p:cNvGrpSpPr/>
          <p:nvPr/>
        </p:nvGrpSpPr>
        <p:grpSpPr>
          <a:xfrm>
            <a:off x="5387267" y="5704633"/>
            <a:ext cx="4748940" cy="1196996"/>
            <a:chOff x="3546959" y="5466616"/>
            <a:chExt cx="4748940" cy="1196996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E8F66CD3-6A51-7648-AADD-E25DD976F9EE}"/>
                </a:ext>
              </a:extLst>
            </p:cNvPr>
            <p:cNvGrpSpPr/>
            <p:nvPr/>
          </p:nvGrpSpPr>
          <p:grpSpPr>
            <a:xfrm>
              <a:off x="3546959" y="5466616"/>
              <a:ext cx="4748940" cy="1196996"/>
              <a:chOff x="3546959" y="5466616"/>
              <a:chExt cx="4748940" cy="1196996"/>
            </a:xfrm>
          </p:grpSpPr>
          <p:sp>
            <p:nvSpPr>
              <p:cNvPr id="224" name="Left Brace 223">
                <a:extLst>
                  <a:ext uri="{FF2B5EF4-FFF2-40B4-BE49-F238E27FC236}">
                    <a16:creationId xmlns:a16="http://schemas.microsoft.com/office/drawing/2014/main" id="{8FCB8B37-F38C-4147-B876-5829ED334289}"/>
                  </a:ext>
                </a:extLst>
              </p:cNvPr>
              <p:cNvSpPr/>
              <p:nvPr/>
            </p:nvSpPr>
            <p:spPr>
              <a:xfrm rot="16200000">
                <a:off x="5776819" y="3236756"/>
                <a:ext cx="289220" cy="4748940"/>
              </a:xfrm>
              <a:prstGeom prst="leftBrace">
                <a:avLst>
                  <a:gd name="adj1" fmla="val 8333"/>
                  <a:gd name="adj2" fmla="val 4984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7617DB6D-9024-7F4B-97C1-AB726A6384D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10210" y="5850406"/>
                <a:ext cx="3292004" cy="813206"/>
                <a:chOff x="1691778" y="4997743"/>
                <a:chExt cx="5954674" cy="1470950"/>
              </a:xfrm>
            </p:grpSpPr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8B90134-0F0E-304B-AAF4-57303E35DB2E}"/>
                    </a:ext>
                  </a:extLst>
                </p:cNvPr>
                <p:cNvGrpSpPr/>
                <p:nvPr/>
              </p:nvGrpSpPr>
              <p:grpSpPr>
                <a:xfrm>
                  <a:off x="1691778" y="4997743"/>
                  <a:ext cx="5954674" cy="1470950"/>
                  <a:chOff x="1691778" y="4997743"/>
                  <a:chExt cx="5954674" cy="1470950"/>
                </a:xfrm>
              </p:grpSpPr>
              <p:grpSp>
                <p:nvGrpSpPr>
                  <p:cNvPr id="238" name="Group 88">
                    <a:extLst>
                      <a:ext uri="{FF2B5EF4-FFF2-40B4-BE49-F238E27FC236}">
                        <a16:creationId xmlns:a16="http://schemas.microsoft.com/office/drawing/2014/main" id="{C0BA01BB-2B5B-6445-AE60-A68AD57F149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040801" y="4997743"/>
                    <a:ext cx="2605651" cy="1470950"/>
                    <a:chOff x="3132427" y="2010184"/>
                    <a:chExt cx="2605467" cy="2253124"/>
                  </a:xfrm>
                </p:grpSpPr>
                <p:grpSp>
                  <p:nvGrpSpPr>
                    <p:cNvPr id="253" name="Group 64">
                      <a:extLst>
                        <a:ext uri="{FF2B5EF4-FFF2-40B4-BE49-F238E27FC236}">
                          <a16:creationId xmlns:a16="http://schemas.microsoft.com/office/drawing/2014/main" id="{BA7E23DC-425E-4844-A687-0C1662C826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427" y="2010184"/>
                      <a:ext cx="2605467" cy="2253124"/>
                      <a:chOff x="971985" y="3069700"/>
                      <a:chExt cx="3473630" cy="2745288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CE02593C-E234-534C-B8CC-6FBDBA52720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971985" y="4892028"/>
                        <a:ext cx="3473630" cy="4720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EF43C6BC-EEF4-DC49-9D86-B2EC09D45DE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971985" y="3069700"/>
                        <a:ext cx="8465" cy="1878421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ADD19BC1-1E6D-6749-AD02-E2A40BD5F9F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1765856" y="4201689"/>
                        <a:ext cx="166991" cy="123449"/>
                      </a:xfrm>
                      <a:prstGeom prst="line">
                        <a:avLst/>
                      </a:prstGeom>
                      <a:ln>
                        <a:solidFill>
                          <a:srgbClr val="05FF09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1" name="TextBox 62">
                        <a:extLst>
                          <a:ext uri="{FF2B5EF4-FFF2-40B4-BE49-F238E27FC236}">
                            <a16:creationId xmlns:a16="http://schemas.microsoft.com/office/drawing/2014/main" id="{12370D7A-2209-2A46-A297-6A80E0ABFA51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027718" y="5087674"/>
                        <a:ext cx="1248139" cy="727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  <a:cs typeface="ＭＳ Ｐゴシック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GB" sz="800">
                            <a:solidFill>
                              <a:srgbClr val="FFFFFF"/>
                            </a:solidFill>
                          </a:rPr>
                          <a:t>Time</a:t>
                        </a:r>
                      </a:p>
                    </p:txBody>
                  </p:sp>
                </p:grpSp>
                <p:cxnSp>
                  <p:nvCxnSpPr>
                    <p:cNvPr id="254" name="Straight Connector 253">
                      <a:extLst>
                        <a:ext uri="{FF2B5EF4-FFF2-40B4-BE49-F238E27FC236}">
                          <a16:creationId xmlns:a16="http://schemas.microsoft.com/office/drawing/2014/main" id="{DFA99CBD-F148-BA4E-AD32-80BE25D9901C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3276880" y="3167649"/>
                      <a:ext cx="110627" cy="216418"/>
                    </a:xfrm>
                    <a:prstGeom prst="line">
                      <a:avLst/>
                    </a:prstGeom>
                    <a:ln>
                      <a:solidFill>
                        <a:srgbClr val="05FF09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CF5B3CF1-9530-024C-892C-B04734EAA891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3564196" y="3040553"/>
                      <a:ext cx="163688" cy="127097"/>
                    </a:xfrm>
                    <a:prstGeom prst="line">
                      <a:avLst/>
                    </a:prstGeom>
                    <a:ln>
                      <a:solidFill>
                        <a:srgbClr val="05FF09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FE40342B-5C1B-984F-A5A1-15B75749FAD1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4067400" y="2871149"/>
                      <a:ext cx="107451" cy="114127"/>
                    </a:xfrm>
                    <a:prstGeom prst="line">
                      <a:avLst/>
                    </a:prstGeom>
                    <a:ln>
                      <a:solidFill>
                        <a:srgbClr val="05FF09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Straight Connector 256">
                      <a:extLst>
                        <a:ext uri="{FF2B5EF4-FFF2-40B4-BE49-F238E27FC236}">
                          <a16:creationId xmlns:a16="http://schemas.microsoft.com/office/drawing/2014/main" id="{989E9742-7A2C-F64D-A605-B088D3D99BB7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 flipV="1">
                      <a:off x="4174852" y="2876420"/>
                      <a:ext cx="152388" cy="99291"/>
                    </a:xfrm>
                    <a:prstGeom prst="line">
                      <a:avLst/>
                    </a:prstGeom>
                    <a:ln>
                      <a:solidFill>
                        <a:srgbClr val="05FF09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9" name="Group 16392">
                    <a:extLst>
                      <a:ext uri="{FF2B5EF4-FFF2-40B4-BE49-F238E27FC236}">
                        <a16:creationId xmlns:a16="http://schemas.microsoft.com/office/drawing/2014/main" id="{1408146B-09E3-084B-9EB3-C436587F4A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691778" y="5023249"/>
                    <a:ext cx="2601215" cy="1411164"/>
                    <a:chOff x="1151558" y="4863154"/>
                    <a:chExt cx="2601031" cy="2288011"/>
                  </a:xfrm>
                </p:grpSpPr>
                <p:grpSp>
                  <p:nvGrpSpPr>
                    <p:cNvPr id="240" name="Group 72">
                      <a:extLst>
                        <a:ext uri="{FF2B5EF4-FFF2-40B4-BE49-F238E27FC236}">
                          <a16:creationId xmlns:a16="http://schemas.microsoft.com/office/drawing/2014/main" id="{078128C5-1B03-A64C-9428-8D73EA51484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151558" y="4863154"/>
                      <a:ext cx="2601031" cy="2288011"/>
                      <a:chOff x="2411190" y="2010218"/>
                      <a:chExt cx="2601031" cy="2288011"/>
                    </a:xfrm>
                  </p:grpSpPr>
                  <p:grpSp>
                    <p:nvGrpSpPr>
                      <p:cNvPr id="244" name="Group 64">
                        <a:extLst>
                          <a:ext uri="{FF2B5EF4-FFF2-40B4-BE49-F238E27FC236}">
                            <a16:creationId xmlns:a16="http://schemas.microsoft.com/office/drawing/2014/main" id="{3B5BCE39-75DD-674F-9647-E072C653067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11190" y="2010218"/>
                        <a:ext cx="2601031" cy="2288011"/>
                        <a:chOff x="10436" y="3069742"/>
                        <a:chExt cx="3467715" cy="2787796"/>
                      </a:xfrm>
                    </p:grpSpPr>
                    <p:cxnSp>
                      <p:nvCxnSpPr>
                        <p:cNvPr id="249" name="Straight Connector 248">
                          <a:extLst>
                            <a:ext uri="{FF2B5EF4-FFF2-40B4-BE49-F238E27FC236}">
                              <a16:creationId xmlns:a16="http://schemas.microsoft.com/office/drawing/2014/main" id="{D4661AB9-F64F-C843-9258-97FB03AB46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436" y="4942028"/>
                          <a:ext cx="3467715" cy="6271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0" name="Straight Connector 249">
                          <a:extLst>
                            <a:ext uri="{FF2B5EF4-FFF2-40B4-BE49-F238E27FC236}">
                              <a16:creationId xmlns:a16="http://schemas.microsoft.com/office/drawing/2014/main" id="{3726CDE0-8E92-FD4E-B763-7C566BDAB22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 flipV="1">
                          <a:off x="10436" y="3069742"/>
                          <a:ext cx="8464" cy="1878557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1" name="Straight Connector 250">
                          <a:extLst>
                            <a:ext uri="{FF2B5EF4-FFF2-40B4-BE49-F238E27FC236}">
                              <a16:creationId xmlns:a16="http://schemas.microsoft.com/office/drawing/2014/main" id="{8CB43554-AD9F-E242-A98C-8E03466732E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1208272" y="4142099"/>
                          <a:ext cx="139146" cy="204059"/>
                        </a:xfrm>
                        <a:prstGeom prst="line">
                          <a:avLst/>
                        </a:prstGeom>
                        <a:ln>
                          <a:solidFill>
                            <a:srgbClr val="FF0000"/>
                          </a:solidFill>
                          <a:headEnd type="oval" w="med" len="med"/>
                          <a:tailEnd type="oval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52" name="TextBox 62">
                          <a:extLst>
                            <a:ext uri="{FF2B5EF4-FFF2-40B4-BE49-F238E27FC236}">
                              <a16:creationId xmlns:a16="http://schemas.microsoft.com/office/drawing/2014/main" id="{A400EBBF-71AA-2C4F-8EB2-639EC6F6ABB0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0695" y="5087672"/>
                          <a:ext cx="1248140" cy="7698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  <a:cs typeface="ＭＳ Ｐゴシック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  <a:ea typeface="ＭＳ Ｐゴシック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GB" sz="800">
                              <a:solidFill>
                                <a:srgbClr val="FFFFFF"/>
                              </a:solidFill>
                            </a:rPr>
                            <a:t>Time</a:t>
                          </a:r>
                        </a:p>
                      </p:txBody>
                    </p:sp>
                  </p:grpSp>
                  <p:cxnSp>
                    <p:nvCxnSpPr>
                      <p:cNvPr id="245" name="Straight Connector 244">
                        <a:extLst>
                          <a:ext uri="{FF2B5EF4-FFF2-40B4-BE49-F238E27FC236}">
                            <a16:creationId xmlns:a16="http://schemas.microsoft.com/office/drawing/2014/main" id="{7BABE95B-8809-2F40-9EAD-BB0923665E5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698509" y="3088521"/>
                        <a:ext cx="132576" cy="157179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6" name="Straight Connector 245">
                        <a:extLst>
                          <a:ext uri="{FF2B5EF4-FFF2-40B4-BE49-F238E27FC236}">
                            <a16:creationId xmlns:a16="http://schemas.microsoft.com/office/drawing/2014/main" id="{ABA7D9D9-D554-A046-8906-4E570A80F16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>
                        <a:off x="2970479" y="3051794"/>
                        <a:ext cx="179374" cy="7722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7" name="Straight Connector 246">
                        <a:extLst>
                          <a:ext uri="{FF2B5EF4-FFF2-40B4-BE49-F238E27FC236}">
                            <a16:creationId xmlns:a16="http://schemas.microsoft.com/office/drawing/2014/main" id="{25A1497A-C501-584C-98BD-6F71156DACA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3581626" y="2880203"/>
                        <a:ext cx="144454" cy="11068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8" name="Straight Connector 247">
                        <a:extLst>
                          <a:ext uri="{FF2B5EF4-FFF2-40B4-BE49-F238E27FC236}">
                            <a16:creationId xmlns:a16="http://schemas.microsoft.com/office/drawing/2014/main" id="{2D1B4EED-1F88-FE43-9F05-4E740C3163C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3729869" y="2983161"/>
                        <a:ext cx="160473" cy="204024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headEnd type="oval" w="med" len="med"/>
                        <a:tailEnd type="oval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6A3AB9C7-8086-7C4E-9D99-03490A72946A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2635764" y="5877276"/>
                      <a:ext cx="63496" cy="151862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6D36A3AF-C72F-C741-9711-D20396AAB8FE}"/>
                        </a:ext>
                      </a:extLst>
                    </p:cNvPr>
                    <p:cNvCxnSpPr/>
                    <p:nvPr/>
                  </p:nvCxnSpPr>
                  <p:spPr bwMode="auto">
                    <a:xfrm flipV="1">
                      <a:off x="2707197" y="5805206"/>
                      <a:ext cx="134927" cy="7207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51A77E0F-EFCE-364A-9A5D-EA30C68CFFA2}"/>
                        </a:ext>
                      </a:extLst>
                    </p:cNvPr>
                    <p:cNvCxnSpPr/>
                    <p:nvPr/>
                  </p:nvCxnSpPr>
                  <p:spPr bwMode="auto">
                    <a:xfrm flipV="1">
                      <a:off x="2859588" y="5733139"/>
                      <a:ext cx="134927" cy="7207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oval" w="med" len="med"/>
                      <a:tailEnd type="oval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2B03ECBA-FD69-8845-86AF-D154CCADEC6A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430499" y="5659731"/>
                  <a:ext cx="159806" cy="1068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2A96DEE1-B360-D443-93BF-FEFC4E23D987}"/>
                    </a:ext>
                  </a:extLst>
                </p:cNvPr>
                <p:cNvCxnSpPr/>
                <p:nvPr/>
              </p:nvCxnSpPr>
              <p:spPr bwMode="auto">
                <a:xfrm flipH="1">
                  <a:off x="2694682" y="5559824"/>
                  <a:ext cx="167617" cy="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28A13D02-4DAD-BE4E-9D07-5B091BC0265B}"/>
                    </a:ext>
                  </a:extLst>
                </p:cNvPr>
                <p:cNvCxnSpPr/>
                <p:nvPr/>
              </p:nvCxnSpPr>
              <p:spPr bwMode="auto">
                <a:xfrm flipH="1">
                  <a:off x="2115936" y="5670417"/>
                  <a:ext cx="144770" cy="2040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B1699DFD-C50C-8F4D-A867-41CA9D8F3ACF}"/>
                    </a:ext>
                  </a:extLst>
                </p:cNvPr>
                <p:cNvCxnSpPr/>
                <p:nvPr/>
              </p:nvCxnSpPr>
              <p:spPr bwMode="auto">
                <a:xfrm flipH="1">
                  <a:off x="5295900" y="5753393"/>
                  <a:ext cx="176702" cy="0"/>
                </a:xfrm>
                <a:prstGeom prst="line">
                  <a:avLst/>
                </a:prstGeom>
                <a:ln>
                  <a:solidFill>
                    <a:srgbClr val="05FF09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5F08DFD2-BA63-B448-9808-CC24DA3FD5A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5761567" y="5604273"/>
                  <a:ext cx="211285" cy="23813"/>
                </a:xfrm>
                <a:prstGeom prst="line">
                  <a:avLst/>
                </a:prstGeom>
                <a:ln>
                  <a:solidFill>
                    <a:srgbClr val="05FF09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0BD12893-1313-B641-AC29-16AE169D452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6235703" y="5627321"/>
                  <a:ext cx="152398" cy="21402"/>
                </a:xfrm>
                <a:prstGeom prst="line">
                  <a:avLst/>
                </a:prstGeom>
                <a:ln>
                  <a:solidFill>
                    <a:srgbClr val="05FF09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CDFA1D7B-80BC-AD43-9CFF-14FF6C03BCD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6388101" y="5648723"/>
                  <a:ext cx="152400" cy="106920"/>
                </a:xfrm>
                <a:prstGeom prst="line">
                  <a:avLst/>
                </a:prstGeom>
                <a:ln>
                  <a:solidFill>
                    <a:srgbClr val="05FF09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9D16B44F-DF14-CC49-8494-A7A20BE1CF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6540121" y="5757629"/>
                  <a:ext cx="152398" cy="27619"/>
                </a:xfrm>
                <a:prstGeom prst="line">
                  <a:avLst/>
                </a:prstGeom>
                <a:ln>
                  <a:solidFill>
                    <a:srgbClr val="05FF09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F7B983B4-8F16-0946-87BF-114D4EEA6966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6692519" y="5785248"/>
                  <a:ext cx="152399" cy="64822"/>
                </a:xfrm>
                <a:prstGeom prst="line">
                  <a:avLst/>
                </a:prstGeom>
                <a:ln>
                  <a:solidFill>
                    <a:srgbClr val="05FF09"/>
                  </a:solidFill>
                  <a:headEnd type="oval" w="med" len="med"/>
                  <a:tailEnd type="oval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TextBox 62">
                <a:extLst>
                  <a:ext uri="{FF2B5EF4-FFF2-40B4-BE49-F238E27FC236}">
                    <a16:creationId xmlns:a16="http://schemas.microsoft.com/office/drawing/2014/main" id="{E853CC4C-DEE3-4E48-8D86-618C26EA6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5517594" y="5991496"/>
                <a:ext cx="78689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000">
                    <a:solidFill>
                      <a:srgbClr val="FFFFFF"/>
                    </a:solidFill>
                  </a:rPr>
                  <a:t>Vert. </a:t>
                </a:r>
                <a:r>
                  <a:rPr lang="en-GB" sz="1000" err="1">
                    <a:solidFill>
                      <a:srgbClr val="FFFFFF"/>
                    </a:solidFill>
                  </a:rPr>
                  <a:t>displ</a:t>
                </a:r>
                <a:r>
                  <a:rPr lang="en-GB" sz="1000">
                    <a:solidFill>
                      <a:srgbClr val="FFFFFF"/>
                    </a:solidFill>
                  </a:rPr>
                  <a:t>.</a:t>
                </a:r>
              </a:p>
            </p:txBody>
          </p:sp>
          <p:sp>
            <p:nvSpPr>
              <p:cNvPr id="227" name="TextBox 62">
                <a:extLst>
                  <a:ext uri="{FF2B5EF4-FFF2-40B4-BE49-F238E27FC236}">
                    <a16:creationId xmlns:a16="http://schemas.microsoft.com/office/drawing/2014/main" id="{5A212E87-43BE-E644-B2B8-9E0EFE611C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3576605" y="5937407"/>
                <a:ext cx="95820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000" err="1">
                    <a:solidFill>
                      <a:srgbClr val="FFFFFF"/>
                    </a:solidFill>
                  </a:rPr>
                  <a:t>Horiz</a:t>
                </a:r>
                <a:r>
                  <a:rPr lang="en-GB" sz="1000">
                    <a:solidFill>
                      <a:srgbClr val="FFFFFF"/>
                    </a:solidFill>
                  </a:rPr>
                  <a:t>. </a:t>
                </a:r>
                <a:r>
                  <a:rPr lang="en-GB" sz="1000" err="1">
                    <a:solidFill>
                      <a:srgbClr val="FFFFFF"/>
                    </a:solidFill>
                  </a:rPr>
                  <a:t>displ</a:t>
                </a:r>
                <a:r>
                  <a:rPr lang="en-GB" sz="1000">
                    <a:solidFill>
                      <a:srgbClr val="FFFFFF"/>
                    </a:solidFill>
                  </a:rPr>
                  <a:t>.</a:t>
                </a:r>
              </a:p>
            </p:txBody>
          </p:sp>
        </p:grp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2612ADE-ADB8-2D4D-9EBE-E476F84602E5}"/>
                </a:ext>
              </a:extLst>
            </p:cNvPr>
            <p:cNvCxnSpPr/>
            <p:nvPr/>
          </p:nvCxnSpPr>
          <p:spPr bwMode="auto">
            <a:xfrm>
              <a:off x="5229149" y="6161149"/>
              <a:ext cx="177486" cy="49148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632E8FC-1218-8248-8213-9D3B76B5AE01}"/>
                </a:ext>
              </a:extLst>
            </p:cNvPr>
            <p:cNvCxnSpPr/>
            <p:nvPr/>
          </p:nvCxnSpPr>
          <p:spPr bwMode="auto">
            <a:xfrm flipH="1">
              <a:off x="7053567" y="6262078"/>
              <a:ext cx="152244" cy="59531"/>
            </a:xfrm>
            <a:prstGeom prst="line">
              <a:avLst/>
            </a:prstGeom>
            <a:ln>
              <a:solidFill>
                <a:srgbClr val="05FF09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5302644A-064B-455B-4B30-0C64038C2A20}"/>
              </a:ext>
            </a:extLst>
          </p:cNvPr>
          <p:cNvSpPr txBox="1">
            <a:spLocks/>
          </p:cNvSpPr>
          <p:nvPr/>
        </p:nvSpPr>
        <p:spPr>
          <a:xfrm>
            <a:off x="1180279" y="221016"/>
            <a:ext cx="10289498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InSAR Times series: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09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02644A-064B-455B-4B30-0C64038C2A20}"/>
              </a:ext>
            </a:extLst>
          </p:cNvPr>
          <p:cNvSpPr txBox="1">
            <a:spLocks/>
          </p:cNvSpPr>
          <p:nvPr/>
        </p:nvSpPr>
        <p:spPr>
          <a:xfrm>
            <a:off x="1180279" y="221016"/>
            <a:ext cx="10289498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InSAR</a:t>
            </a:r>
            <a:r>
              <a:rPr lang="fr-FR" dirty="0"/>
              <a:t> Times </a:t>
            </a:r>
            <a:r>
              <a:rPr lang="fr-FR" dirty="0" err="1"/>
              <a:t>series</a:t>
            </a:r>
            <a:r>
              <a:rPr lang="fr-FR" dirty="0"/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7910F3-00F8-9D8A-1F8C-F57900470643}"/>
              </a:ext>
            </a:extLst>
          </p:cNvPr>
          <p:cNvGrpSpPr>
            <a:grpSpLocks noChangeAspect="1"/>
          </p:cNvGrpSpPr>
          <p:nvPr/>
        </p:nvGrpSpPr>
        <p:grpSpPr>
          <a:xfrm>
            <a:off x="5780744" y="990926"/>
            <a:ext cx="6130578" cy="5389799"/>
            <a:chOff x="1846092" y="0"/>
            <a:chExt cx="7800569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4FBEB90-5304-3C22-D15C-9DD476338717}"/>
                </a:ext>
              </a:extLst>
            </p:cNvPr>
            <p:cNvGrpSpPr/>
            <p:nvPr/>
          </p:nvGrpSpPr>
          <p:grpSpPr>
            <a:xfrm>
              <a:off x="1846092" y="0"/>
              <a:ext cx="7800569" cy="6858000"/>
              <a:chOff x="1846092" y="0"/>
              <a:chExt cx="7800569" cy="68580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C57F379-992A-2A62-D5DE-4FB1C23D0FF9}"/>
                  </a:ext>
                </a:extLst>
              </p:cNvPr>
              <p:cNvGrpSpPr/>
              <p:nvPr/>
            </p:nvGrpSpPr>
            <p:grpSpPr>
              <a:xfrm>
                <a:off x="1846092" y="0"/>
                <a:ext cx="7800569" cy="6858000"/>
                <a:chOff x="1846092" y="0"/>
                <a:chExt cx="7800569" cy="6858000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E9B14DD3-C8CC-BE80-6122-11AF05FEC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6092" y="0"/>
                  <a:ext cx="7800569" cy="6858000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272AF4-9DBF-EB4F-1F4B-C9CF22C9BABF}"/>
                    </a:ext>
                  </a:extLst>
                </p:cNvPr>
                <p:cNvSpPr txBox="1"/>
                <p:nvPr/>
              </p:nvSpPr>
              <p:spPr>
                <a:xfrm>
                  <a:off x="8635545" y="176320"/>
                  <a:ext cx="934903" cy="107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525" dirty="0"/>
                    <a:t>BUK GNSS station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00CC970-8009-68E4-3862-AF09AB47FD0F}"/>
                    </a:ext>
                  </a:extLst>
                </p:cNvPr>
                <p:cNvSpPr txBox="1"/>
                <p:nvPr/>
              </p:nvSpPr>
              <p:spPr>
                <a:xfrm>
                  <a:off x="8635545" y="300443"/>
                  <a:ext cx="934903" cy="107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525" dirty="0"/>
                    <a:t>Places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1C7B9A-2F22-D4C1-8B98-EE7481C47254}"/>
                  </a:ext>
                </a:extLst>
              </p:cNvPr>
              <p:cNvSpPr txBox="1"/>
              <p:nvPr/>
            </p:nvSpPr>
            <p:spPr>
              <a:xfrm>
                <a:off x="8168094" y="1308728"/>
                <a:ext cx="93490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50" dirty="0">
                    <a:solidFill>
                      <a:schemeClr val="bg1"/>
                    </a:solidFill>
                  </a:rPr>
                  <a:t>Lake Kivu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DE6774-C236-B575-7491-D7A510FD51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1976" y="3774144"/>
              <a:ext cx="1972861" cy="92544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BA3D5B-3D60-B1E5-0511-E15BB880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1774" y="3710871"/>
              <a:ext cx="4248676" cy="285686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5BD3DD-8E6E-961A-007E-049E58E3F171}"/>
                </a:ext>
              </a:extLst>
            </p:cNvPr>
            <p:cNvGrpSpPr/>
            <p:nvPr/>
          </p:nvGrpSpPr>
          <p:grpSpPr>
            <a:xfrm>
              <a:off x="2053206" y="176320"/>
              <a:ext cx="1569461" cy="551475"/>
              <a:chOff x="2053206" y="176320"/>
              <a:chExt cx="1569461" cy="5514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9449B11-33B7-5FA1-6479-3140AE0D9DA2}"/>
                  </a:ext>
                </a:extLst>
              </p:cNvPr>
              <p:cNvGrpSpPr/>
              <p:nvPr/>
            </p:nvGrpSpPr>
            <p:grpSpPr>
              <a:xfrm>
                <a:off x="2053206" y="176320"/>
                <a:ext cx="1569461" cy="551475"/>
                <a:chOff x="2053206" y="176320"/>
                <a:chExt cx="1569461" cy="55147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7DEB041-58BC-5C36-7D09-632A61F5EC7D}"/>
                    </a:ext>
                  </a:extLst>
                </p:cNvPr>
                <p:cNvGrpSpPr/>
                <p:nvPr/>
              </p:nvGrpSpPr>
              <p:grpSpPr>
                <a:xfrm>
                  <a:off x="2053206" y="176320"/>
                  <a:ext cx="1569461" cy="551475"/>
                  <a:chOff x="1805751" y="-1062463"/>
                  <a:chExt cx="3357920" cy="551475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8E26CA8-38A8-CD16-37CB-39923C657212}"/>
                      </a:ext>
                    </a:extLst>
                  </p:cNvPr>
                  <p:cNvSpPr/>
                  <p:nvPr/>
                </p:nvSpPr>
                <p:spPr>
                  <a:xfrm>
                    <a:off x="1805751" y="-1062463"/>
                    <a:ext cx="3357920" cy="551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856F4967-6978-80E7-1C2A-8EB3746C8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46092" y="-702785"/>
                    <a:ext cx="3289300" cy="1778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31F63D-9654-680C-3D7B-7FF2E96896A7}"/>
                    </a:ext>
                  </a:extLst>
                </p:cNvPr>
                <p:cNvSpPr txBox="1"/>
                <p:nvPr/>
              </p:nvSpPr>
              <p:spPr>
                <a:xfrm>
                  <a:off x="2072061" y="344617"/>
                  <a:ext cx="201621" cy="184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C9F1DD-7B15-B6A1-B6A0-75A9D461604C}"/>
                    </a:ext>
                  </a:extLst>
                </p:cNvPr>
                <p:cNvSpPr txBox="1"/>
                <p:nvPr/>
              </p:nvSpPr>
              <p:spPr>
                <a:xfrm>
                  <a:off x="3325891" y="351332"/>
                  <a:ext cx="283559" cy="184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00" dirty="0"/>
                    <a:t>9.66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2866BF-2B94-41F1-F8D8-E09BC0B87D1D}"/>
                  </a:ext>
                </a:extLst>
              </p:cNvPr>
              <p:cNvSpPr txBox="1"/>
              <p:nvPr/>
            </p:nvSpPr>
            <p:spPr>
              <a:xfrm>
                <a:off x="2293497" y="191709"/>
                <a:ext cx="1174173" cy="184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dirty="0"/>
                  <a:t>cm/</a:t>
                </a:r>
                <a:r>
                  <a:rPr lang="en-US" sz="900" dirty="0" err="1"/>
                  <a:t>yr</a:t>
                </a:r>
                <a:r>
                  <a:rPr lang="en-US" sz="900" dirty="0"/>
                  <a:t> (Eastward)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8A13EF-E8E1-C582-0706-1C668B5BD6EE}"/>
              </a:ext>
            </a:extLst>
          </p:cNvPr>
          <p:cNvGrpSpPr/>
          <p:nvPr/>
        </p:nvGrpSpPr>
        <p:grpSpPr>
          <a:xfrm>
            <a:off x="144164" y="1898287"/>
            <a:ext cx="5696406" cy="4482438"/>
            <a:chOff x="144164" y="1898287"/>
            <a:chExt cx="5696406" cy="448243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F2FC43-1E9E-DC9B-142A-82B319ACAB0F}"/>
                </a:ext>
              </a:extLst>
            </p:cNvPr>
            <p:cNvGrpSpPr/>
            <p:nvPr/>
          </p:nvGrpSpPr>
          <p:grpSpPr>
            <a:xfrm>
              <a:off x="144164" y="2510463"/>
              <a:ext cx="5696406" cy="3870262"/>
              <a:chOff x="144164" y="2510463"/>
              <a:chExt cx="5696406" cy="387026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A8A8D89-9C35-81F7-9B71-634B4A251E2E}"/>
                  </a:ext>
                </a:extLst>
              </p:cNvPr>
              <p:cNvPicPr>
                <a:picLocks noChangeAspect="1" noEditPoints="1" noChangeArrowheads="1" noChangeShapeType="1" noCrop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164" y="2510463"/>
                <a:ext cx="5235662" cy="33963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A7B543-D864-42FC-9251-B9A604DB4BAC}"/>
                  </a:ext>
                </a:extLst>
              </p:cNvPr>
              <p:cNvSpPr txBox="1"/>
              <p:nvPr/>
            </p:nvSpPr>
            <p:spPr>
              <a:xfrm>
                <a:off x="2860267" y="6072948"/>
                <a:ext cx="2980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(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Samsonov</a:t>
                </a:r>
                <a:r>
                  <a:rPr lang="en-US" sz="1400" dirty="0">
                    <a:solidFill>
                      <a:schemeClr val="bg1"/>
                    </a:solidFill>
                  </a:rPr>
                  <a:t> et al., Eng. Geol. 2020)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72FC99-0597-1B64-6932-4C85911A8E2F}"/>
                </a:ext>
              </a:extLst>
            </p:cNvPr>
            <p:cNvSpPr txBox="1"/>
            <p:nvPr/>
          </p:nvSpPr>
          <p:spPr>
            <a:xfrm>
              <a:off x="315195" y="1898287"/>
              <a:ext cx="3234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3D Capabilities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325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530C-40AF-7944-BFF2-CDBE5270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882" y="375628"/>
            <a:ext cx="29246555" cy="646331"/>
          </a:xfrm>
        </p:spPr>
        <p:txBody>
          <a:bodyPr/>
          <a:lstStyle/>
          <a:p>
            <a:r>
              <a:rPr lang="en-US" sz="4000" dirty="0"/>
              <a:t>MSBAS operates with all type of SAR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421568-5E17-A649-9F17-95D7DB3A15CE}"/>
              </a:ext>
            </a:extLst>
          </p:cNvPr>
          <p:cNvGrpSpPr/>
          <p:nvPr/>
        </p:nvGrpSpPr>
        <p:grpSpPr>
          <a:xfrm>
            <a:off x="-5483979" y="1277532"/>
            <a:ext cx="20505606" cy="18777634"/>
            <a:chOff x="-5473098" y="1244184"/>
            <a:chExt cx="20505606" cy="1877763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05FF0ED-6525-9340-A090-A294EE1D4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clrChange>
                <a:clrFrom>
                  <a:srgbClr val="030106"/>
                </a:clrFrom>
                <a:clrTo>
                  <a:srgbClr val="03010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41670"/>
              <a:ext cx="11975690" cy="3725838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8D0C175-5D2E-2446-81BF-C8A13EB25920}"/>
                </a:ext>
              </a:extLst>
            </p:cNvPr>
            <p:cNvGrpSpPr/>
            <p:nvPr/>
          </p:nvGrpSpPr>
          <p:grpSpPr>
            <a:xfrm>
              <a:off x="-5473098" y="1244184"/>
              <a:ext cx="20505606" cy="18777634"/>
              <a:chOff x="-5473098" y="1244184"/>
              <a:chExt cx="20505606" cy="187776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C61C11E-AAB3-1B4A-AB60-3DB5C582A913}"/>
                  </a:ext>
                </a:extLst>
              </p:cNvPr>
              <p:cNvSpPr/>
              <p:nvPr/>
            </p:nvSpPr>
            <p:spPr>
              <a:xfrm>
                <a:off x="0" y="1244184"/>
                <a:ext cx="12192000" cy="33171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E8B31BC-717E-0D43-AC54-C0F0F8E55624}"/>
                  </a:ext>
                </a:extLst>
              </p:cNvPr>
              <p:cNvGrpSpPr/>
              <p:nvPr/>
            </p:nvGrpSpPr>
            <p:grpSpPr>
              <a:xfrm>
                <a:off x="-5473098" y="1381517"/>
                <a:ext cx="20505606" cy="18640301"/>
                <a:chOff x="-5473098" y="1381517"/>
                <a:chExt cx="20505606" cy="18640301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B28D9EED-2B87-E54A-B45A-700B7E3099DF}"/>
                    </a:ext>
                  </a:extLst>
                </p:cNvPr>
                <p:cNvGrpSpPr/>
                <p:nvPr/>
              </p:nvGrpSpPr>
              <p:grpSpPr>
                <a:xfrm>
                  <a:off x="-5473098" y="1381517"/>
                  <a:ext cx="20505606" cy="18640301"/>
                  <a:chOff x="-6534693" y="370553"/>
                  <a:chExt cx="23203231" cy="19434879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8DDACCA2-7CBF-3842-923D-F0E833F3DE0E}"/>
                      </a:ext>
                    </a:extLst>
                  </p:cNvPr>
                  <p:cNvGrpSpPr/>
                  <p:nvPr/>
                </p:nvGrpSpPr>
                <p:grpSpPr>
                  <a:xfrm>
                    <a:off x="-6534693" y="370553"/>
                    <a:ext cx="23203231" cy="19434879"/>
                    <a:chOff x="-6534693" y="370553"/>
                    <a:chExt cx="23203231" cy="19434879"/>
                  </a:xfrm>
                </p:grpSpPr>
                <p:sp>
                  <p:nvSpPr>
                    <p:cNvPr id="16" name="Block Arc 15">
                      <a:extLst>
                        <a:ext uri="{FF2B5EF4-FFF2-40B4-BE49-F238E27FC236}">
                          <a16:creationId xmlns:a16="http://schemas.microsoft.com/office/drawing/2014/main" id="{186AEFC6-B239-474F-8CF0-CA46259F4C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6534693" y="370553"/>
                      <a:ext cx="23203231" cy="19434879"/>
                    </a:xfrm>
                    <a:prstGeom prst="blockArc">
                      <a:avLst>
                        <a:gd name="adj1" fmla="val 13051741"/>
                        <a:gd name="adj2" fmla="val 20888560"/>
                        <a:gd name="adj3" fmla="val 17313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3207AF79-CA1E-9E43-AC36-2751A6B6FC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42143" y="2957658"/>
                      <a:ext cx="10792488" cy="2477008"/>
                      <a:chOff x="-223237" y="2842077"/>
                      <a:chExt cx="10792488" cy="2477008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AD442F6F-0360-E14D-88FE-0F57CB43386C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-223237" y="2842077"/>
                        <a:ext cx="7681750" cy="2477008"/>
                        <a:chOff x="-496762" y="2787898"/>
                        <a:chExt cx="9447628" cy="3046423"/>
                      </a:xfrm>
                    </p:grpSpPr>
                    <p:pic>
                      <p:nvPicPr>
                        <p:cNvPr id="6" name="Picture 5">
                          <a:extLst>
                            <a:ext uri="{FF2B5EF4-FFF2-40B4-BE49-F238E27FC236}">
                              <a16:creationId xmlns:a16="http://schemas.microsoft.com/office/drawing/2014/main" id="{1A84EB1F-2CC6-C34E-ABC3-39DE74DDE4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9501632">
                          <a:off x="-496762" y="4319456"/>
                          <a:ext cx="2501901" cy="15148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" name="Picture 8">
                          <a:extLst>
                            <a:ext uri="{FF2B5EF4-FFF2-40B4-BE49-F238E27FC236}">
                              <a16:creationId xmlns:a16="http://schemas.microsoft.com/office/drawing/2014/main" id="{E9CE186C-F4F2-E249-ACEF-8A0615076A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60162" y="2787898"/>
                          <a:ext cx="2908300" cy="16256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Picture 7">
                          <a:extLst>
                            <a:ext uri="{FF2B5EF4-FFF2-40B4-BE49-F238E27FC236}">
                              <a16:creationId xmlns:a16="http://schemas.microsoft.com/office/drawing/2014/main" id="{C5EDFF12-1B72-2344-96B3-E8D8707E4E7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588238">
                          <a:off x="6377000" y="2923776"/>
                          <a:ext cx="2573866" cy="205909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Picture 6">
                          <a:extLst>
                            <a:ext uri="{FF2B5EF4-FFF2-40B4-BE49-F238E27FC236}">
                              <a16:creationId xmlns:a16="http://schemas.microsoft.com/office/drawing/2014/main" id="{64BCAEAC-87FB-384C-A96F-019320670B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199120">
                          <a:off x="1710655" y="2869914"/>
                          <a:ext cx="1587500" cy="22352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0" name="Picture 9">
                        <a:extLst>
                          <a:ext uri="{FF2B5EF4-FFF2-40B4-BE49-F238E27FC236}">
                            <a16:creationId xmlns:a16="http://schemas.microsoft.com/office/drawing/2014/main" id="{87DCBA63-0187-C548-98F4-E25C5FAD9B1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6580">
                        <a:off x="7592857" y="3374252"/>
                        <a:ext cx="1369820" cy="97786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" name="Picture 11">
                        <a:extLst>
                          <a:ext uri="{FF2B5EF4-FFF2-40B4-BE49-F238E27FC236}">
                            <a16:creationId xmlns:a16="http://schemas.microsoft.com/office/drawing/2014/main" id="{D8E39A78-4732-B84C-9068-46AEBE9BD3F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39298">
                        <a:off x="8736084" y="4189097"/>
                        <a:ext cx="1833167" cy="109998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E402CA3E-EE67-4543-915D-21AFA1BC5242}"/>
                        </a:ext>
                      </a:extLst>
                    </p:cNvPr>
                    <p:cNvSpPr/>
                    <p:nvPr/>
                  </p:nvSpPr>
                  <p:spPr>
                    <a:xfrm rot="19879490">
                      <a:off x="-295556" y="3570417"/>
                      <a:ext cx="1432812" cy="54552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ERS 1 &amp; 2</a:t>
                      </a: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ENVISAT</a:t>
                      </a:r>
                      <a:endParaRPr lang="en-US" sz="1400" dirty="0"/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FFFE2815-DB9B-6949-A9CE-A52476D7D836}"/>
                        </a:ext>
                      </a:extLst>
                    </p:cNvPr>
                    <p:cNvSpPr/>
                    <p:nvPr/>
                  </p:nvSpPr>
                  <p:spPr>
                    <a:xfrm rot="21324081">
                      <a:off x="3292783" y="2212769"/>
                      <a:ext cx="1640010" cy="3208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ALOSa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1 &amp; 2</a:t>
                      </a:r>
                      <a:endParaRPr lang="en-US" sz="1400" dirty="0"/>
                    </a:p>
                  </p:txBody>
                </p:sp>
                <p:sp>
                  <p:nvSpPr>
                    <p:cNvPr id="218" name="Rectangle 217">
                      <a:extLst>
                        <a:ext uri="{FF2B5EF4-FFF2-40B4-BE49-F238E27FC236}">
                          <a16:creationId xmlns:a16="http://schemas.microsoft.com/office/drawing/2014/main" id="{6339ED19-5734-A44D-8EE7-88F694F125C4}"/>
                        </a:ext>
                      </a:extLst>
                    </p:cNvPr>
                    <p:cNvSpPr/>
                    <p:nvPr/>
                  </p:nvSpPr>
                  <p:spPr>
                    <a:xfrm rot="20411283">
                      <a:off x="1253918" y="2523399"/>
                      <a:ext cx="1500779" cy="54552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TerraSarX-TanDemX</a:t>
                      </a:r>
                      <a:endParaRPr lang="en-US" sz="1400" dirty="0"/>
                    </a:p>
                  </p:txBody>
                </p:sp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22036B20-9EDF-894B-8DA2-FC0AAAB006B6}"/>
                        </a:ext>
                      </a:extLst>
                    </p:cNvPr>
                    <p:cNvSpPr/>
                    <p:nvPr/>
                  </p:nvSpPr>
                  <p:spPr>
                    <a:xfrm rot="591462">
                      <a:off x="5099755" y="2254908"/>
                      <a:ext cx="2417800" cy="54552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RADARSAT 1, 2 &amp;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</a:t>
                      </a:r>
                      <a:endParaRPr lang="en-US" sz="1400" dirty="0"/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845E2161-3373-CD4E-888D-8FB334D9349B}"/>
                        </a:ext>
                      </a:extLst>
                    </p:cNvPr>
                    <p:cNvSpPr/>
                    <p:nvPr/>
                  </p:nvSpPr>
                  <p:spPr>
                    <a:xfrm rot="1050445">
                      <a:off x="7532700" y="2759864"/>
                      <a:ext cx="2035141" cy="54552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CosmoSkyMed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1, 2 ,3 &amp; 4</a:t>
                      </a: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A66D4AA7-41DC-7647-AD81-4A592696C8EE}"/>
                        </a:ext>
                      </a:extLst>
                    </p:cNvPr>
                    <p:cNvSpPr/>
                    <p:nvPr/>
                  </p:nvSpPr>
                  <p:spPr>
                    <a:xfrm rot="2143532">
                      <a:off x="9645617" y="3570417"/>
                      <a:ext cx="1394191" cy="54552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SENTINEL-1</a:t>
                      </a: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A, B, (C &amp; D)</a:t>
                      </a:r>
                      <a:endParaRPr lang="en-US" sz="1400" dirty="0"/>
                    </a:p>
                  </p:txBody>
                </p:sp>
              </p:grp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1CCFFFD-2E9A-7F4A-B669-EB593728AF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9777" y="5348367"/>
                    <a:ext cx="812967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>
                    <a:extLst>
                      <a:ext uri="{FF2B5EF4-FFF2-40B4-BE49-F238E27FC236}">
                        <a16:creationId xmlns:a16="http://schemas.microsoft.com/office/drawing/2014/main" id="{65B6EE24-5ACD-C547-8E60-EBFBB73B0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20943" y="5325260"/>
                    <a:ext cx="812967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74E03FE9-D066-694B-AD3D-28E86C08A8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26680" y="5325260"/>
                    <a:ext cx="812967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9C9ACCB1-D680-F14C-BD0E-05910A7DBF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48223" y="5335131"/>
                    <a:ext cx="899999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41DEC75F-B303-7C44-BB27-76B9E05897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02301" y="5348367"/>
                    <a:ext cx="812967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06A3FFAD-9E52-694D-B128-5A73AC7909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3887" y="5335131"/>
                    <a:ext cx="900000" cy="54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17E597B-7BBA-3449-853D-2B1437F40FE2}"/>
                    </a:ext>
                  </a:extLst>
                </p:cNvPr>
                <p:cNvSpPr txBox="1"/>
                <p:nvPr/>
              </p:nvSpPr>
              <p:spPr>
                <a:xfrm>
                  <a:off x="215809" y="1381517"/>
                  <a:ext cx="119761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rgbClr val="FFFF00"/>
                      </a:solidFill>
                    </a:rPr>
                    <a:t>Several existing SAR satellites and constellations of satellites (and more to come !) </a:t>
                  </a:r>
                </a:p>
                <a:p>
                  <a:r>
                    <a:rPr lang="en-GB" dirty="0">
                      <a:solidFill>
                        <a:srgbClr val="FFFF00"/>
                      </a:solidFill>
                    </a:rPr>
                    <a:t>Several type of geometries (Ascending, Descending, incidence angle, </a:t>
                  </a:r>
                  <a:r>
                    <a:rPr lang="en-GB" dirty="0">
                      <a:solidFill>
                        <a:srgbClr val="FFFF00"/>
                      </a:solidFill>
                      <a:latin typeface="Symbol" pitchFamily="2" charset="2"/>
                    </a:rPr>
                    <a:t>l</a:t>
                  </a:r>
                  <a:r>
                    <a:rPr lang="en-GB" dirty="0">
                      <a:solidFill>
                        <a:srgbClr val="FFFF00"/>
                      </a:solidFill>
                    </a:rPr>
                    <a:t>, polarisation, resolution etc.. )  </a:t>
                  </a:r>
                </a:p>
              </p:txBody>
            </p:sp>
          </p:grp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965A938-865C-D139-1E6D-3F4FDCF39958}"/>
              </a:ext>
            </a:extLst>
          </p:cNvPr>
          <p:cNvSpPr/>
          <p:nvPr/>
        </p:nvSpPr>
        <p:spPr>
          <a:xfrm rot="2671622">
            <a:off x="9765627" y="5448015"/>
            <a:ext cx="1232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PAZ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 SAOCOM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KOMPSAT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ICEYE…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825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530C-40AF-7944-BFF2-CDBE5270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882" y="375628"/>
            <a:ext cx="29246555" cy="646331"/>
          </a:xfrm>
        </p:spPr>
        <p:txBody>
          <a:bodyPr/>
          <a:lstStyle/>
          <a:p>
            <a:r>
              <a:rPr lang="en-US" sz="4000" dirty="0"/>
              <a:t>Limitations: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8CA37-BFF9-F044-A14A-7D432A538379}"/>
              </a:ext>
            </a:extLst>
          </p:cNvPr>
          <p:cNvSpPr txBox="1"/>
          <p:nvPr/>
        </p:nvSpPr>
        <p:spPr>
          <a:xfrm>
            <a:off x="645459" y="1269385"/>
            <a:ext cx="109727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Mandatory conditions: 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bg1"/>
                </a:solidFill>
              </a:rPr>
              <a:t>Coherence: 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	</a:t>
            </a:r>
            <a:r>
              <a:rPr lang="en-GB" sz="2000" dirty="0">
                <a:solidFill>
                  <a:schemeClr val="bg1"/>
                </a:solidFill>
                <a:sym typeface="Wingdings" pitchFamily="2" charset="2"/>
              </a:rPr>
              <a:t> limited vegetation, same ground conditions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bg1"/>
                </a:solidFill>
              </a:rPr>
              <a:t>Diversity of looking angle for 2D/3D decomposition	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	</a:t>
            </a:r>
            <a:r>
              <a:rPr lang="en-GB" sz="2000" dirty="0">
                <a:solidFill>
                  <a:schemeClr val="bg1"/>
                </a:solidFill>
                <a:sym typeface="Wingdings" pitchFamily="2" charset="2"/>
              </a:rPr>
              <a:t> Ascending and Descending 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bg1"/>
                </a:solidFill>
                <a:sym typeface="Wingdings" pitchFamily="2" charset="2"/>
              </a:rPr>
              <a:t>Appropriate selection of processing parameters, reference points for MSBAS inversion…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bg1"/>
                </a:solidFill>
                <a:sym typeface="Wingdings" pitchFamily="2" charset="2"/>
              </a:rPr>
              <a:t>Appropriate pair selection (no gaps, balanced use of images as Primary and Secondary…)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endParaRPr lang="en-GB" sz="2000" dirty="0">
              <a:solidFill>
                <a:schemeClr val="bg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433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3D71-A3B0-1447-9B4E-9AC95680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CAFD-102E-5243-9AEA-DE2B19B7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95" y="1854501"/>
            <a:ext cx="10515600" cy="3545272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a radar image (SAR) ? </a:t>
            </a:r>
          </a:p>
          <a:p>
            <a:r>
              <a:rPr lang="fr-FR" dirty="0"/>
              <a:t>Radar </a:t>
            </a:r>
            <a:r>
              <a:rPr lang="fr-FR" dirty="0" err="1"/>
              <a:t>interferometry</a:t>
            </a:r>
            <a:r>
              <a:rPr lang="fr-FR" dirty="0"/>
              <a:t> (</a:t>
            </a:r>
            <a:r>
              <a:rPr lang="fr-FR" dirty="0" err="1"/>
              <a:t>InSAR</a:t>
            </a:r>
            <a:r>
              <a:rPr lang="fr-FR" dirty="0"/>
              <a:t>)</a:t>
            </a:r>
          </a:p>
          <a:p>
            <a:r>
              <a:rPr lang="fr-FR" dirty="0"/>
              <a:t>Time </a:t>
            </a:r>
            <a:r>
              <a:rPr lang="fr-FR" dirty="0" err="1"/>
              <a:t>series</a:t>
            </a:r>
            <a:r>
              <a:rPr lang="fr-FR" dirty="0"/>
              <a:t> (PSI or [M]SBAS)</a:t>
            </a:r>
          </a:p>
          <a:p>
            <a:r>
              <a:rPr lang="fr-FR" dirty="0">
                <a:solidFill>
                  <a:srgbClr val="FFFF00"/>
                </a:solidFill>
              </a:rPr>
              <a:t>Amplitude Time </a:t>
            </a:r>
            <a:r>
              <a:rPr lang="fr-FR" dirty="0" err="1">
                <a:solidFill>
                  <a:srgbClr val="FFFF00"/>
                </a:solidFill>
              </a:rPr>
              <a:t>series</a:t>
            </a:r>
            <a:r>
              <a:rPr lang="fr-FR" dirty="0">
                <a:solidFill>
                  <a:srgbClr val="FFFF00"/>
                </a:solidFill>
              </a:rPr>
              <a:t> 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51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9F5C37-3AAA-8C46-8CA1-06CA62E390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898" y="2204473"/>
            <a:ext cx="4965102" cy="4653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7530C-40AF-7944-BFF2-CDBE5270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366" y="482641"/>
            <a:ext cx="10289498" cy="701731"/>
          </a:xfrm>
        </p:spPr>
        <p:txBody>
          <a:bodyPr/>
          <a:lstStyle/>
          <a:p>
            <a:r>
              <a:rPr lang="fr-FR" dirty="0"/>
              <a:t>Information </a:t>
            </a:r>
            <a:r>
              <a:rPr lang="fr-FR" dirty="0" err="1"/>
              <a:t>from</a:t>
            </a:r>
            <a:r>
              <a:rPr lang="fr-FR" dirty="0"/>
              <a:t> the amplitude images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07FBB-845D-704A-AB54-1C6B5BA936F9}"/>
              </a:ext>
            </a:extLst>
          </p:cNvPr>
          <p:cNvSpPr txBox="1"/>
          <p:nvPr/>
        </p:nvSpPr>
        <p:spPr>
          <a:xfrm>
            <a:off x="8101519" y="1869623"/>
            <a:ext cx="4503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Nyiragongo</a:t>
            </a:r>
            <a:r>
              <a:rPr lang="en-US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crater – RS2 UF (2012-2019)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B76C28-6AB2-EB40-B1EE-8696F90965CA}"/>
              </a:ext>
            </a:extLst>
          </p:cNvPr>
          <p:cNvGrpSpPr/>
          <p:nvPr/>
        </p:nvGrpSpPr>
        <p:grpSpPr>
          <a:xfrm>
            <a:off x="91440" y="2394913"/>
            <a:ext cx="7070205" cy="2912092"/>
            <a:chOff x="3257" y="2639419"/>
            <a:chExt cx="7070205" cy="29120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C7E59D-8E44-3849-9373-13BED20627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57" y="2639419"/>
              <a:ext cx="7070205" cy="2912092"/>
              <a:chOff x="406582" y="1712937"/>
              <a:chExt cx="12483087" cy="5229284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9B0DBD28-6418-B549-947C-510B8CF9D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6582" y="1712937"/>
                <a:ext cx="6692051" cy="4122379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DB8DFDAB-4732-1E4F-BD26-A3F05037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06126" y="1712937"/>
                <a:ext cx="5983543" cy="5229284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1107A0-5F04-3A4E-8069-84ADF1EE6715}"/>
                </a:ext>
              </a:extLst>
            </p:cNvPr>
            <p:cNvSpPr/>
            <p:nvPr/>
          </p:nvSpPr>
          <p:spPr>
            <a:xfrm>
              <a:off x="3605048" y="3153103"/>
              <a:ext cx="262759" cy="2837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B8AC72-25D0-EB45-BA85-39103F025B8F}"/>
              </a:ext>
            </a:extLst>
          </p:cNvPr>
          <p:cNvSpPr txBox="1"/>
          <p:nvPr/>
        </p:nvSpPr>
        <p:spPr>
          <a:xfrm>
            <a:off x="4219814" y="5407790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Barrière</a:t>
            </a:r>
            <a:r>
              <a:rPr lang="en-US" dirty="0">
                <a:solidFill>
                  <a:schemeClr val="bg1"/>
                </a:solidFill>
              </a:rPr>
              <a:t> et al. 2018, 2019)</a:t>
            </a:r>
          </a:p>
        </p:txBody>
      </p:sp>
    </p:spTree>
    <p:extLst>
      <p:ext uri="{BB962C8B-B14F-4D97-AF65-F5344CB8AC3E}">
        <p14:creationId xmlns:p14="http://schemas.microsoft.com/office/powerpoint/2010/main" val="775785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530C-40AF-7944-BFF2-CDBE5270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366" y="510073"/>
            <a:ext cx="10289498" cy="701731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Nyiragongo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482B4-9F5E-B344-8088-99C6B548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70" y="0"/>
            <a:ext cx="667603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98A4D6-C34F-9145-8BB9-D152E95F601E}"/>
              </a:ext>
            </a:extLst>
          </p:cNvPr>
          <p:cNvSpPr txBox="1"/>
          <p:nvPr/>
        </p:nvSpPr>
        <p:spPr>
          <a:xfrm>
            <a:off x="319519" y="1599585"/>
            <a:ext cx="5075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Lava lake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Crater depth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=&gt; Accumulated volume, pressure changes… </a:t>
            </a:r>
          </a:p>
        </p:txBody>
      </p:sp>
    </p:spTree>
    <p:extLst>
      <p:ext uri="{BB962C8B-B14F-4D97-AF65-F5344CB8AC3E}">
        <p14:creationId xmlns:p14="http://schemas.microsoft.com/office/powerpoint/2010/main" val="290013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530C-40AF-7944-BFF2-CDBE5270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79" y="280261"/>
            <a:ext cx="10289498" cy="590931"/>
          </a:xfrm>
        </p:spPr>
        <p:txBody>
          <a:bodyPr/>
          <a:lstStyle/>
          <a:p>
            <a:r>
              <a:rPr lang="en-US" sz="3600" dirty="0"/>
              <a:t>What is a SAR image? 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D536B9B5-16A5-034C-B82D-9B88A5AE0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82" y="2203193"/>
            <a:ext cx="7543800" cy="7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GB" altLang="en-US" sz="2000" b="0" dirty="0">
                <a:solidFill>
                  <a:schemeClr val="bg1"/>
                </a:solidFill>
              </a:rPr>
              <a:t>Hyperspectral (1mm &lt; </a:t>
            </a:r>
            <a:r>
              <a:rPr lang="en-GB" altLang="en-US" sz="2000" b="0" dirty="0">
                <a:solidFill>
                  <a:schemeClr val="bg1"/>
                </a:solidFill>
                <a:latin typeface="Symbol" pitchFamily="2" charset="2"/>
              </a:rPr>
              <a:t>l</a:t>
            </a:r>
            <a:r>
              <a:rPr lang="en-GB" altLang="en-US" sz="2000" b="0" dirty="0">
                <a:solidFill>
                  <a:schemeClr val="bg1"/>
                </a:solidFill>
              </a:rPr>
              <a:t> &lt; 1m) =&gt; All weather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GB" altLang="en-US" sz="2000" b="0" dirty="0">
                <a:solidFill>
                  <a:schemeClr val="bg1"/>
                </a:solidFill>
              </a:rPr>
              <a:t>Own illumination source =&gt; night &amp; day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149CFE0-EB4D-E100-7A73-B801CED8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523" y="503116"/>
            <a:ext cx="4468812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03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530C-40AF-7944-BFF2-CDBE5270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79" y="280261"/>
            <a:ext cx="10289498" cy="590931"/>
          </a:xfrm>
        </p:spPr>
        <p:txBody>
          <a:bodyPr/>
          <a:lstStyle/>
          <a:p>
            <a:r>
              <a:rPr lang="en-US" sz="3600" dirty="0"/>
              <a:t>What is a SAR image? 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901E48D6-30D4-6C45-AFD3-FEE3079AC3B2}"/>
              </a:ext>
            </a:extLst>
          </p:cNvPr>
          <p:cNvGrpSpPr>
            <a:grpSpLocks/>
          </p:cNvGrpSpPr>
          <p:nvPr/>
        </p:nvGrpSpPr>
        <p:grpSpPr bwMode="auto">
          <a:xfrm>
            <a:off x="5840506" y="1042073"/>
            <a:ext cx="6934200" cy="3397250"/>
            <a:chOff x="528" y="1968"/>
            <a:chExt cx="4368" cy="2140"/>
          </a:xfrm>
        </p:grpSpPr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5A0357B3-FC77-7D40-B400-244BEB2FD1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968"/>
              <a:ext cx="1745" cy="1962"/>
              <a:chOff x="864" y="2064"/>
              <a:chExt cx="1745" cy="1962"/>
            </a:xfrm>
          </p:grpSpPr>
          <p:pic>
            <p:nvPicPr>
              <p:cNvPr id="17" name="Picture 6" descr="master_mag">
                <a:extLst>
                  <a:ext uri="{FF2B5EF4-FFF2-40B4-BE49-F238E27FC236}">
                    <a16:creationId xmlns:a16="http://schemas.microsoft.com/office/drawing/2014/main" id="{BFC51DDA-09D9-D846-8F53-842AC6AAA2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" y="2064"/>
                <a:ext cx="1745" cy="1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id="{A02F3CEA-982F-4A4D-AFE2-5667BF2FD2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2064"/>
                <a:ext cx="9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BE" altLang="en-US" b="0">
                    <a:solidFill>
                      <a:schemeClr val="bg1"/>
                    </a:solidFill>
                  </a:rPr>
                  <a:t>Amplitude</a:t>
                </a:r>
                <a:endParaRPr lang="en-US" altLang="en-US" b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D1041A78-6D11-BB4E-84F2-C151BF741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916"/>
              <a:ext cx="43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altLang="en-US" sz="1400">
                  <a:solidFill>
                    <a:schemeClr val="bg1"/>
                  </a:solidFill>
                </a:rPr>
                <a:t>Fogo Island (Cape Verde), </a:t>
              </a:r>
              <a:r>
                <a:rPr lang="fr-BE" altLang="en-US" sz="1400" err="1">
                  <a:solidFill>
                    <a:schemeClr val="bg1"/>
                  </a:solidFill>
                </a:rPr>
                <a:t>Aug</a:t>
              </a:r>
              <a:r>
                <a:rPr lang="fr-BE" altLang="en-US" sz="1400">
                  <a:solidFill>
                    <a:schemeClr val="bg1"/>
                  </a:solidFill>
                </a:rPr>
                <a:t>. 9th 2005, </a:t>
              </a:r>
              <a:r>
                <a:rPr lang="fr-BE" altLang="en-US" sz="1400" err="1">
                  <a:solidFill>
                    <a:schemeClr val="bg1"/>
                  </a:solidFill>
                </a:rPr>
                <a:t>Envisat</a:t>
              </a:r>
              <a:r>
                <a:rPr lang="fr-BE" altLang="en-US" sz="1400">
                  <a:solidFill>
                    <a:schemeClr val="bg1"/>
                  </a:solidFill>
                </a:rPr>
                <a:t> ASAR </a:t>
              </a:r>
              <a:endParaRPr lang="en-US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89AB71D3-597B-3C45-8C6B-A40712DE3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1968"/>
              <a:ext cx="1872" cy="1950"/>
              <a:chOff x="960" y="1824"/>
              <a:chExt cx="1872" cy="1950"/>
            </a:xfrm>
          </p:grpSpPr>
          <p:grpSp>
            <p:nvGrpSpPr>
              <p:cNvPr id="13" name="Group 10">
                <a:extLst>
                  <a:ext uri="{FF2B5EF4-FFF2-40B4-BE49-F238E27FC236}">
                    <a16:creationId xmlns:a16="http://schemas.microsoft.com/office/drawing/2014/main" id="{6EFC025B-3D3D-0549-A730-CD710B2A24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1824"/>
                <a:ext cx="1872" cy="1950"/>
                <a:chOff x="3024" y="2112"/>
                <a:chExt cx="1872" cy="1950"/>
              </a:xfrm>
            </p:grpSpPr>
            <p:pic>
              <p:nvPicPr>
                <p:cNvPr id="15" name="Picture 11" descr="master_phase">
                  <a:extLst>
                    <a:ext uri="{FF2B5EF4-FFF2-40B4-BE49-F238E27FC236}">
                      <a16:creationId xmlns:a16="http://schemas.microsoft.com/office/drawing/2014/main" id="{8FCFA7B9-4882-544A-B3BA-F29DF18461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24" y="2112"/>
                  <a:ext cx="1733" cy="19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 Box 12">
                  <a:extLst>
                    <a:ext uri="{FF2B5EF4-FFF2-40B4-BE49-F238E27FC236}">
                      <a16:creationId xmlns:a16="http://schemas.microsoft.com/office/drawing/2014/main" id="{3742A7A7-EA31-1D48-A01D-0D9034521C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72" y="3744"/>
                  <a:ext cx="62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fr-BE" altLang="en-US" sz="1400" b="0">
                      <a:solidFill>
                        <a:schemeClr val="bg1"/>
                      </a:solidFill>
                    </a:rPr>
                    <a:t>- </a:t>
                  </a:r>
                  <a:r>
                    <a:rPr lang="fr-BE" altLang="en-US" sz="1400" b="0">
                      <a:solidFill>
                        <a:schemeClr val="bg1"/>
                      </a:solidFill>
                      <a:latin typeface="Symbol" pitchFamily="2" charset="2"/>
                    </a:rPr>
                    <a:t>p</a:t>
                  </a:r>
                  <a:r>
                    <a:rPr lang="fr-BE" altLang="en-US" sz="1400" b="0">
                      <a:solidFill>
                        <a:schemeClr val="bg1"/>
                      </a:solidFill>
                    </a:rPr>
                    <a:t>    + </a:t>
                  </a:r>
                  <a:r>
                    <a:rPr lang="fr-BE" altLang="en-US" sz="1400" b="0">
                      <a:solidFill>
                        <a:schemeClr val="bg1"/>
                      </a:solidFill>
                      <a:latin typeface="Symbol" pitchFamily="2" charset="2"/>
                    </a:rPr>
                    <a:t>p</a:t>
                  </a:r>
                  <a:endParaRPr lang="en-US" altLang="en-US" sz="1400" b="0">
                    <a:solidFill>
                      <a:schemeClr val="bg1"/>
                    </a:solidFill>
                    <a:latin typeface="Symbol" pitchFamily="2" charset="2"/>
                  </a:endParaRPr>
                </a:p>
              </p:txBody>
            </p:sp>
          </p:grpSp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33E2DA5B-299A-2844-AB8D-01BC78C05B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0" y="1824"/>
                <a:ext cx="8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BE" altLang="en-US" b="0">
                    <a:solidFill>
                      <a:schemeClr val="bg1"/>
                    </a:solidFill>
                  </a:rPr>
                  <a:t>Phase</a:t>
                </a:r>
                <a:endParaRPr lang="en-US" altLang="en-US" b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0" name="Rectangle 16">
            <a:extLst>
              <a:ext uri="{FF2B5EF4-FFF2-40B4-BE49-F238E27FC236}">
                <a16:creationId xmlns:a16="http://schemas.microsoft.com/office/drawing/2014/main" id="{5BB75D5A-7E96-E446-AE18-FFA9A51F2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1365" y="4190266"/>
            <a:ext cx="8610600" cy="153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800100" lvl="1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GB" altLang="en-US" sz="2000" b="0" dirty="0">
                <a:solidFill>
                  <a:schemeClr val="bg1"/>
                </a:solidFill>
              </a:rPr>
              <a:t> To increase the spatial resolution :</a:t>
            </a:r>
          </a:p>
          <a:p>
            <a:pPr lvl="2">
              <a:lnSpc>
                <a:spcPct val="120000"/>
              </a:lnSpc>
            </a:pPr>
            <a:r>
              <a:rPr lang="en-GB" altLang="en-US" sz="2000" b="0" dirty="0">
                <a:solidFill>
                  <a:schemeClr val="bg1"/>
                </a:solidFill>
                <a:sym typeface="Wingdings" pitchFamily="2" charset="2"/>
              </a:rPr>
              <a:t>Simulate larger antenna by taking advantage of satellite displacement </a:t>
            </a:r>
            <a:r>
              <a:rPr lang="en-GB" altLang="en-US" sz="2000" b="0" u="sng" dirty="0">
                <a:solidFill>
                  <a:schemeClr val="bg1"/>
                </a:solidFill>
              </a:rPr>
              <a:t>(S</a:t>
            </a:r>
            <a:r>
              <a:rPr lang="en-GB" altLang="en-US" sz="2000" b="0" dirty="0">
                <a:solidFill>
                  <a:schemeClr val="bg1"/>
                </a:solidFill>
              </a:rPr>
              <a:t>ynthetic </a:t>
            </a:r>
            <a:r>
              <a:rPr lang="en-GB" altLang="en-US" sz="2000" b="0" u="sng" dirty="0">
                <a:solidFill>
                  <a:schemeClr val="bg1"/>
                </a:solidFill>
              </a:rPr>
              <a:t>A</a:t>
            </a:r>
            <a:r>
              <a:rPr lang="en-GB" altLang="en-US" sz="2000" b="0" dirty="0">
                <a:solidFill>
                  <a:schemeClr val="bg1"/>
                </a:solidFill>
              </a:rPr>
              <a:t>perture </a:t>
            </a:r>
            <a:r>
              <a:rPr lang="en-GB" altLang="en-US" sz="2000" b="0" u="sng" dirty="0">
                <a:solidFill>
                  <a:schemeClr val="bg1"/>
                </a:solidFill>
              </a:rPr>
              <a:t>R</a:t>
            </a:r>
            <a:r>
              <a:rPr lang="en-GB" altLang="en-US" sz="2000" b="0" dirty="0">
                <a:solidFill>
                  <a:schemeClr val="bg1"/>
                </a:solidFill>
              </a:rPr>
              <a:t>adar)</a:t>
            </a:r>
            <a:br>
              <a:rPr lang="en-GB" altLang="en-US" sz="2000" b="0" dirty="0">
                <a:solidFill>
                  <a:schemeClr val="bg1"/>
                </a:solidFill>
              </a:rPr>
            </a:br>
            <a:endParaRPr lang="en-GB" altLang="en-US" sz="2000" b="0" dirty="0">
              <a:solidFill>
                <a:schemeClr val="bg1"/>
              </a:solidFill>
            </a:endParaRPr>
          </a:p>
        </p:txBody>
      </p:sp>
      <p:pic>
        <p:nvPicPr>
          <p:cNvPr id="21" name="Picture 17" descr="E:\Francois\Thèse\Chapitre2\Figures_CH2\Fig9_SARconfig.bmp">
            <a:extLst>
              <a:ext uri="{FF2B5EF4-FFF2-40B4-BE49-F238E27FC236}">
                <a16:creationId xmlns:a16="http://schemas.microsoft.com/office/drawing/2014/main" id="{94ED077D-F93A-1A43-9FF0-416568A04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3047" y="4850485"/>
            <a:ext cx="3581400" cy="18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18">
            <a:extLst>
              <a:ext uri="{FF2B5EF4-FFF2-40B4-BE49-F238E27FC236}">
                <a16:creationId xmlns:a16="http://schemas.microsoft.com/office/drawing/2014/main" id="{25AD95C3-953B-7F44-BDD8-6D778A73F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8529" y="5599785"/>
            <a:ext cx="3276600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altLang="en-US" dirty="0">
                <a:solidFill>
                  <a:schemeClr val="bg1"/>
                </a:solidFill>
              </a:rPr>
              <a:t>ENVISAT: 1 pixel = 5 x 25m</a:t>
            </a:r>
          </a:p>
          <a:p>
            <a:pPr>
              <a:spcBef>
                <a:spcPct val="50000"/>
              </a:spcBef>
            </a:pPr>
            <a:r>
              <a:rPr lang="fr-BE" altLang="en-US" sz="2000" b="0" dirty="0">
                <a:solidFill>
                  <a:schemeClr val="bg1"/>
                </a:solidFill>
              </a:rPr>
              <a:t>= </a:t>
            </a:r>
            <a:r>
              <a:rPr lang="fr-BE" altLang="en-US" sz="2000" b="0" dirty="0" err="1">
                <a:solidFill>
                  <a:schemeClr val="bg1"/>
                </a:solidFill>
              </a:rPr>
              <a:t>resolution</a:t>
            </a:r>
            <a:r>
              <a:rPr lang="fr-BE" altLang="en-US" sz="2000" b="0" dirty="0">
                <a:solidFill>
                  <a:schemeClr val="bg1"/>
                </a:solidFill>
              </a:rPr>
              <a:t> of a 2.2 km  long </a:t>
            </a:r>
            <a:r>
              <a:rPr lang="fr-BE" altLang="en-US" sz="2000" b="0" dirty="0" err="1">
                <a:solidFill>
                  <a:schemeClr val="bg1"/>
                </a:solidFill>
              </a:rPr>
              <a:t>antenna</a:t>
            </a:r>
            <a:r>
              <a:rPr lang="fr-BE" altLang="en-US" sz="2000" b="0" dirty="0">
                <a:solidFill>
                  <a:schemeClr val="bg1"/>
                </a:solidFill>
              </a:rPr>
              <a:t> !</a:t>
            </a:r>
            <a:endParaRPr lang="en-US" altLang="en-US" sz="2000" b="0" dirty="0">
              <a:solidFill>
                <a:schemeClr val="bg1"/>
              </a:solidFill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D536B9B5-16A5-034C-B82D-9B88A5AE0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82" y="2203193"/>
            <a:ext cx="7543800" cy="116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fr-BE" altLang="en-US" sz="2000" b="0" dirty="0">
                <a:solidFill>
                  <a:schemeClr val="bg1"/>
                </a:solidFill>
              </a:rPr>
              <a:t>Hyperspectral (1mm &lt; </a:t>
            </a:r>
            <a:r>
              <a:rPr lang="fr-BE" altLang="en-US" sz="2000" b="0" dirty="0">
                <a:solidFill>
                  <a:schemeClr val="bg1"/>
                </a:solidFill>
                <a:latin typeface="Symbol" pitchFamily="2" charset="2"/>
              </a:rPr>
              <a:t>l</a:t>
            </a:r>
            <a:r>
              <a:rPr lang="fr-BE" altLang="en-US" sz="2000" b="0" dirty="0">
                <a:solidFill>
                  <a:schemeClr val="bg1"/>
                </a:solidFill>
              </a:rPr>
              <a:t> &lt; 1m) =&gt; All </a:t>
            </a:r>
            <a:r>
              <a:rPr lang="fr-BE" altLang="en-US" sz="2000" b="0" dirty="0" err="1">
                <a:solidFill>
                  <a:schemeClr val="bg1"/>
                </a:solidFill>
              </a:rPr>
              <a:t>weather</a:t>
            </a:r>
            <a:endParaRPr lang="fr-BE" altLang="en-US" sz="2000" b="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fr-BE" altLang="en-US" sz="2000" b="0" dirty="0" err="1">
                <a:solidFill>
                  <a:schemeClr val="bg1"/>
                </a:solidFill>
              </a:rPr>
              <a:t>Own</a:t>
            </a:r>
            <a:r>
              <a:rPr lang="fr-BE" altLang="en-US" sz="2000" b="0" dirty="0">
                <a:solidFill>
                  <a:schemeClr val="bg1"/>
                </a:solidFill>
              </a:rPr>
              <a:t> illumination source =&gt; night &amp; </a:t>
            </a:r>
            <a:r>
              <a:rPr lang="fr-BE" altLang="en-US" sz="2000" b="0" dirty="0" err="1">
                <a:solidFill>
                  <a:schemeClr val="bg1"/>
                </a:solidFill>
              </a:rPr>
              <a:t>day</a:t>
            </a:r>
            <a:endParaRPr lang="fr-BE" altLang="en-US" sz="2000" b="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fr-BE" altLang="en-US" sz="2000" b="0" dirty="0">
                <a:solidFill>
                  <a:schemeClr val="bg1"/>
                </a:solidFill>
              </a:rPr>
              <a:t>Radar image   =&gt; Ampl</a:t>
            </a:r>
            <a:r>
              <a:rPr lang="fr-BE" altLang="en-US" sz="2000" dirty="0">
                <a:solidFill>
                  <a:schemeClr val="bg1"/>
                </a:solidFill>
              </a:rPr>
              <a:t>itude </a:t>
            </a:r>
            <a:r>
              <a:rPr lang="fr-BE" altLang="en-US" sz="2000" b="0" dirty="0">
                <a:solidFill>
                  <a:schemeClr val="bg1"/>
                </a:solidFill>
              </a:rPr>
              <a:t>and phase</a:t>
            </a:r>
            <a:endParaRPr lang="en-US" alt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5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E9BDA9F9-6463-E240-A29D-9CDFCA29E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715" y="1144170"/>
            <a:ext cx="1099766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altLang="en-US" sz="2400" b="0" dirty="0">
                <a:solidFill>
                  <a:schemeClr val="bg1"/>
                </a:solidFill>
              </a:rPr>
              <a:t>Phase =&gt; information about distance, thought needs oblique viewing geometry</a:t>
            </a:r>
          </a:p>
        </p:txBody>
      </p:sp>
      <p:pic>
        <p:nvPicPr>
          <p:cNvPr id="24" name="Picture 12" descr="E:\Francois\Thèse\Chapitre2\Figures_CH2\Fig7_Viseelaterale.bmp">
            <a:extLst>
              <a:ext uri="{FF2B5EF4-FFF2-40B4-BE49-F238E27FC236}">
                <a16:creationId xmlns:a16="http://schemas.microsoft.com/office/drawing/2014/main" id="{F3277732-7E6E-B548-B167-ACBF2337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3529" y="2458044"/>
            <a:ext cx="73152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13">
            <a:extLst>
              <a:ext uri="{FF2B5EF4-FFF2-40B4-BE49-F238E27FC236}">
                <a16:creationId xmlns:a16="http://schemas.microsoft.com/office/drawing/2014/main" id="{4E5307B3-0D1B-9F44-8511-DFE80BF43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3529" y="5734644"/>
            <a:ext cx="36868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BE" altLang="en-US" b="0" dirty="0">
                <a:solidFill>
                  <a:schemeClr val="bg1"/>
                </a:solidFill>
              </a:rPr>
              <a:t>A and B at </a:t>
            </a:r>
            <a:r>
              <a:rPr lang="fr-BE" altLang="en-US" b="0" dirty="0" err="1">
                <a:solidFill>
                  <a:schemeClr val="bg1"/>
                </a:solidFill>
              </a:rPr>
              <a:t>same</a:t>
            </a:r>
            <a:r>
              <a:rPr lang="fr-BE" altLang="en-US" b="0" dirty="0">
                <a:solidFill>
                  <a:schemeClr val="bg1"/>
                </a:solidFill>
              </a:rPr>
              <a:t> distance </a:t>
            </a:r>
            <a:br>
              <a:rPr lang="fr-BE" altLang="en-US" b="0" dirty="0">
                <a:solidFill>
                  <a:schemeClr val="bg1"/>
                </a:solidFill>
              </a:rPr>
            </a:br>
            <a:r>
              <a:rPr lang="fr-BE" altLang="en-US" b="0" dirty="0" err="1">
                <a:solidFill>
                  <a:schemeClr val="bg1"/>
                </a:solidFill>
              </a:rPr>
              <a:t>from</a:t>
            </a:r>
            <a:r>
              <a:rPr lang="fr-BE" altLang="en-US" b="0" dirty="0">
                <a:solidFill>
                  <a:schemeClr val="bg1"/>
                </a:solidFill>
              </a:rPr>
              <a:t> the </a:t>
            </a:r>
            <a:r>
              <a:rPr lang="fr-BE" altLang="en-US" b="0" dirty="0" err="1">
                <a:solidFill>
                  <a:schemeClr val="bg1"/>
                </a:solidFill>
              </a:rPr>
              <a:t>sensor</a:t>
            </a:r>
            <a:r>
              <a:rPr lang="fr-BE" altLang="en-US" b="0" dirty="0">
                <a:solidFill>
                  <a:schemeClr val="bg1"/>
                </a:solidFill>
              </a:rPr>
              <a:t> = </a:t>
            </a:r>
            <a:r>
              <a:rPr lang="fr-BE" altLang="en-US" b="0" dirty="0" err="1">
                <a:solidFill>
                  <a:schemeClr val="bg1"/>
                </a:solidFill>
              </a:rPr>
              <a:t>same</a:t>
            </a:r>
            <a:r>
              <a:rPr lang="fr-BE" altLang="en-US" b="0" dirty="0">
                <a:solidFill>
                  <a:schemeClr val="bg1"/>
                </a:solidFill>
              </a:rPr>
              <a:t> on image</a:t>
            </a:r>
            <a:endParaRPr lang="en-US" altLang="en-US" b="0" dirty="0">
              <a:solidFill>
                <a:schemeClr val="bg1"/>
              </a:solidFill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18F06D54-5F04-804D-B4E4-9FBB82295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429" y="2479248"/>
            <a:ext cx="3372626" cy="326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C2DA33-419B-B371-E7FD-A646FC3A9A22}"/>
              </a:ext>
            </a:extLst>
          </p:cNvPr>
          <p:cNvSpPr txBox="1">
            <a:spLocks/>
          </p:cNvSpPr>
          <p:nvPr/>
        </p:nvSpPr>
        <p:spPr>
          <a:xfrm>
            <a:off x="1172879" y="280261"/>
            <a:ext cx="10289498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is a SAR image? </a:t>
            </a:r>
          </a:p>
        </p:txBody>
      </p:sp>
    </p:spTree>
    <p:extLst>
      <p:ext uri="{BB962C8B-B14F-4D97-AF65-F5344CB8AC3E}">
        <p14:creationId xmlns:p14="http://schemas.microsoft.com/office/powerpoint/2010/main" val="217878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95" name="Group 3">
            <a:extLst>
              <a:ext uri="{FF2B5EF4-FFF2-40B4-BE49-F238E27FC236}">
                <a16:creationId xmlns:a16="http://schemas.microsoft.com/office/drawing/2014/main" id="{8598DE20-1893-404A-A696-2214F5456C10}"/>
              </a:ext>
            </a:extLst>
          </p:cNvPr>
          <p:cNvGrpSpPr>
            <a:grpSpLocks/>
          </p:cNvGrpSpPr>
          <p:nvPr/>
        </p:nvGrpSpPr>
        <p:grpSpPr bwMode="auto">
          <a:xfrm>
            <a:off x="233362" y="4398309"/>
            <a:ext cx="4418015" cy="2343150"/>
            <a:chOff x="-113" y="2220"/>
            <a:chExt cx="2783" cy="1476"/>
          </a:xfrm>
        </p:grpSpPr>
        <p:pic>
          <p:nvPicPr>
            <p:cNvPr id="110596" name="Picture 4" descr="slant1">
              <a:extLst>
                <a:ext uri="{FF2B5EF4-FFF2-40B4-BE49-F238E27FC236}">
                  <a16:creationId xmlns:a16="http://schemas.microsoft.com/office/drawing/2014/main" id="{B6CD32C5-810E-974D-95AC-308DCBCCB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568"/>
              <a:ext cx="2256" cy="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597" name="Rectangle 5">
              <a:extLst>
                <a:ext uri="{FF2B5EF4-FFF2-40B4-BE49-F238E27FC236}">
                  <a16:creationId xmlns:a16="http://schemas.microsoft.com/office/drawing/2014/main" id="{F98E20F2-7726-CB4D-B541-74439EB28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3" y="2220"/>
              <a:ext cx="278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bg1"/>
                  </a:solidFill>
                  <a:latin typeface="Times New Roman" pitchFamily="2" charset="0"/>
                </a:rPr>
                <a:t>Image time-range (or slant-r </a:t>
              </a:r>
              <a:r>
                <a:rPr lang="en-US" altLang="en-US" sz="2400" err="1">
                  <a:solidFill>
                    <a:schemeClr val="bg1"/>
                  </a:solidFill>
                  <a:latin typeface="Times New Roman" pitchFamily="2" charset="0"/>
                </a:rPr>
                <a:t>ange</a:t>
              </a:r>
              <a:r>
                <a:rPr lang="en-US" altLang="en-US" sz="2400">
                  <a:solidFill>
                    <a:schemeClr val="bg1"/>
                  </a:solidFill>
                  <a:latin typeface="Times New Roman" pitchFamily="2" charset="0"/>
                </a:rPr>
                <a:t>)</a:t>
              </a:r>
            </a:p>
          </p:txBody>
        </p:sp>
      </p:grpSp>
      <p:grpSp>
        <p:nvGrpSpPr>
          <p:cNvPr id="110598" name="Group 6">
            <a:extLst>
              <a:ext uri="{FF2B5EF4-FFF2-40B4-BE49-F238E27FC236}">
                <a16:creationId xmlns:a16="http://schemas.microsoft.com/office/drawing/2014/main" id="{3656A0E6-FEDF-F24B-94D7-6D060E0D3E03}"/>
              </a:ext>
            </a:extLst>
          </p:cNvPr>
          <p:cNvGrpSpPr>
            <a:grpSpLocks/>
          </p:cNvGrpSpPr>
          <p:nvPr/>
        </p:nvGrpSpPr>
        <p:grpSpPr bwMode="auto">
          <a:xfrm>
            <a:off x="5379197" y="4395134"/>
            <a:ext cx="4813300" cy="2346325"/>
            <a:chOff x="2688" y="2208"/>
            <a:chExt cx="3032" cy="1478"/>
          </a:xfrm>
        </p:grpSpPr>
        <p:pic>
          <p:nvPicPr>
            <p:cNvPr id="110599" name="Picture 7" descr="slant2">
              <a:extLst>
                <a:ext uri="{FF2B5EF4-FFF2-40B4-BE49-F238E27FC236}">
                  <a16:creationId xmlns:a16="http://schemas.microsoft.com/office/drawing/2014/main" id="{6CF1463C-0223-0140-BD01-ABF77DEB3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2568"/>
              <a:ext cx="3032" cy="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600" name="Rectangle 8">
              <a:extLst>
                <a:ext uri="{FF2B5EF4-FFF2-40B4-BE49-F238E27FC236}">
                  <a16:creationId xmlns:a16="http://schemas.microsoft.com/office/drawing/2014/main" id="{8686B9DD-9255-154F-9845-C8A0EE80E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208"/>
              <a:ext cx="16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bg1"/>
                  </a:solidFill>
                  <a:latin typeface="Times New Roman" pitchFamily="2" charset="0"/>
                </a:rPr>
                <a:t>Image ground-range</a:t>
              </a:r>
            </a:p>
          </p:txBody>
        </p:sp>
      </p:grpSp>
      <p:sp>
        <p:nvSpPr>
          <p:cNvPr id="110601" name="Rectangle 9">
            <a:extLst>
              <a:ext uri="{FF2B5EF4-FFF2-40B4-BE49-F238E27FC236}">
                <a16:creationId xmlns:a16="http://schemas.microsoft.com/office/drawing/2014/main" id="{EA0AC7BE-73AC-C54A-9A3F-0E605EDAE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" y="1443039"/>
            <a:ext cx="4114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en-US" sz="2400" dirty="0" err="1">
                <a:solidFill>
                  <a:schemeClr val="bg1"/>
                </a:solidFill>
                <a:latin typeface="Times New Roman" pitchFamily="2" charset="0"/>
              </a:rPr>
              <a:t>Side</a:t>
            </a:r>
            <a:r>
              <a:rPr lang="fr-FR" altLang="en-US" sz="2400" dirty="0">
                <a:solidFill>
                  <a:schemeClr val="bg1"/>
                </a:solidFill>
                <a:latin typeface="Times New Roman" pitchFamily="2" charset="0"/>
              </a:rPr>
              <a:t> </a:t>
            </a:r>
            <a:r>
              <a:rPr lang="fr-FR" altLang="en-US" sz="2400" dirty="0" err="1">
                <a:solidFill>
                  <a:schemeClr val="bg1"/>
                </a:solidFill>
                <a:latin typeface="Times New Roman" pitchFamily="2" charset="0"/>
              </a:rPr>
              <a:t>view</a:t>
            </a:r>
            <a:r>
              <a:rPr lang="fr-FR" altLang="en-US" sz="2400" dirty="0">
                <a:solidFill>
                  <a:schemeClr val="bg1"/>
                </a:solidFill>
                <a:latin typeface="Times New Roman" pitchFamily="2" charset="0"/>
              </a:rPr>
              <a:t>  </a:t>
            </a:r>
            <a:r>
              <a:rPr lang="fr-FR" altLang="en-US" sz="2400" dirty="0">
                <a:solidFill>
                  <a:schemeClr val="bg1"/>
                </a:solidFill>
                <a:latin typeface="Times New Roman" pitchFamily="2" charset="0"/>
                <a:sym typeface="Wingdings" pitchFamily="2" charset="2"/>
              </a:rPr>
              <a:t> </a:t>
            </a:r>
            <a:br>
              <a:rPr lang="fr-FR" altLang="en-US" sz="2400" dirty="0">
                <a:solidFill>
                  <a:schemeClr val="bg1"/>
                </a:solidFill>
                <a:latin typeface="Times New Roman" pitchFamily="2" charset="0"/>
                <a:sym typeface="Wingdings" pitchFamily="2" charset="2"/>
              </a:rPr>
            </a:br>
            <a:r>
              <a:rPr lang="fr-FR" altLang="en-US" sz="2400" dirty="0">
                <a:solidFill>
                  <a:schemeClr val="bg1"/>
                </a:solidFill>
                <a:latin typeface="Times New Roman" pitchFamily="2" charset="0"/>
                <a:sym typeface="Wingdings" pitchFamily="2" charset="2"/>
              </a:rPr>
              <a:t>image </a:t>
            </a:r>
            <a:r>
              <a:rPr lang="fr-FR" altLang="en-US" sz="2400" dirty="0">
                <a:solidFill>
                  <a:srgbClr val="FFFF00"/>
                </a:solidFill>
                <a:latin typeface="Times New Roman" pitchFamily="2" charset="0"/>
                <a:sym typeface="Wingdings" pitchFamily="2" charset="2"/>
              </a:rPr>
              <a:t>distorsions</a:t>
            </a:r>
            <a:endParaRPr lang="fr-FR" altLang="en-US" sz="2400" dirty="0">
              <a:solidFill>
                <a:schemeClr val="bg1"/>
              </a:solidFill>
              <a:latin typeface="Times New Roman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5F8E2-EF5C-6349-A952-5039B16A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993" y="1021785"/>
            <a:ext cx="4418014" cy="3279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38F5EF-4EA1-0C4D-87B4-59E4AA5E7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278" y="2371287"/>
            <a:ext cx="2933700" cy="161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29550-DA9C-A24E-A883-E037FFFB19A0}"/>
              </a:ext>
            </a:extLst>
          </p:cNvPr>
          <p:cNvSpPr txBox="1"/>
          <p:nvPr/>
        </p:nvSpPr>
        <p:spPr>
          <a:xfrm>
            <a:off x="9103592" y="4039923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Optical imagery: measures angles</a:t>
            </a:r>
          </a:p>
          <a:p>
            <a:r>
              <a:rPr lang="en-GB" sz="1400" dirty="0">
                <a:solidFill>
                  <a:schemeClr val="bg1"/>
                </a:solidFill>
              </a:rPr>
              <a:t>Radar: measures distances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88C161-215F-B4EF-763E-B0F37A7D59A9}"/>
              </a:ext>
            </a:extLst>
          </p:cNvPr>
          <p:cNvSpPr txBox="1">
            <a:spLocks/>
          </p:cNvSpPr>
          <p:nvPr/>
        </p:nvSpPr>
        <p:spPr>
          <a:xfrm>
            <a:off x="1172879" y="280261"/>
            <a:ext cx="10289498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is a SAR image? </a:t>
            </a:r>
          </a:p>
        </p:txBody>
      </p:sp>
    </p:spTree>
    <p:extLst>
      <p:ext uri="{BB962C8B-B14F-4D97-AF65-F5344CB8AC3E}">
        <p14:creationId xmlns:p14="http://schemas.microsoft.com/office/powerpoint/2010/main" val="327314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hadow">
            <a:extLst>
              <a:ext uri="{FF2B5EF4-FFF2-40B4-BE49-F238E27FC236}">
                <a16:creationId xmlns:a16="http://schemas.microsoft.com/office/drawing/2014/main" id="{B862B892-C884-4B48-B84C-4765EAE5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2362200"/>
            <a:ext cx="47244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1" name="Text Box 3">
            <a:extLst>
              <a:ext uri="{FF2B5EF4-FFF2-40B4-BE49-F238E27FC236}">
                <a16:creationId xmlns:a16="http://schemas.microsoft.com/office/drawing/2014/main" id="{57B6EA09-B633-644D-B8A7-2DFFF70D3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895601"/>
            <a:ext cx="2590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en-US" sz="2400" dirty="0">
                <a:solidFill>
                  <a:schemeClr val="bg1"/>
                </a:solidFill>
              </a:rPr>
              <a:t>Area invisible </a:t>
            </a:r>
            <a:r>
              <a:rPr lang="fr-FR" altLang="en-US" sz="2400" dirty="0" err="1">
                <a:solidFill>
                  <a:schemeClr val="bg1"/>
                </a:solidFill>
              </a:rPr>
              <a:t>from</a:t>
            </a:r>
            <a:r>
              <a:rPr lang="fr-FR" altLang="en-US" sz="2400" dirty="0">
                <a:solidFill>
                  <a:schemeClr val="bg1"/>
                </a:solidFill>
              </a:rPr>
              <a:t> satellite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F8C0B2F-2861-A540-8CB3-9D831D941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97" y="1263744"/>
            <a:ext cx="4114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en-US" sz="2400" dirty="0" err="1">
                <a:solidFill>
                  <a:schemeClr val="bg1"/>
                </a:solidFill>
                <a:latin typeface="Times New Roman" pitchFamily="2" charset="0"/>
              </a:rPr>
              <a:t>Side</a:t>
            </a:r>
            <a:r>
              <a:rPr lang="fr-FR" altLang="en-US" sz="2400" dirty="0">
                <a:solidFill>
                  <a:schemeClr val="bg1"/>
                </a:solidFill>
                <a:latin typeface="Times New Roman" pitchFamily="2" charset="0"/>
              </a:rPr>
              <a:t> </a:t>
            </a:r>
            <a:r>
              <a:rPr lang="fr-FR" altLang="en-US" sz="2400" dirty="0" err="1">
                <a:solidFill>
                  <a:schemeClr val="bg1"/>
                </a:solidFill>
                <a:latin typeface="Times New Roman" pitchFamily="2" charset="0"/>
              </a:rPr>
              <a:t>view</a:t>
            </a:r>
            <a:r>
              <a:rPr lang="fr-FR" altLang="en-US" sz="2400" dirty="0">
                <a:solidFill>
                  <a:schemeClr val="bg1"/>
                </a:solidFill>
                <a:latin typeface="Times New Roman" pitchFamily="2" charset="0"/>
                <a:sym typeface="Wingdings" pitchFamily="2" charset="2"/>
              </a:rPr>
              <a:t> </a:t>
            </a:r>
            <a:br>
              <a:rPr lang="fr-FR" altLang="en-US" sz="2400" dirty="0">
                <a:solidFill>
                  <a:schemeClr val="bg1"/>
                </a:solidFill>
                <a:latin typeface="Times New Roman" pitchFamily="2" charset="0"/>
                <a:sym typeface="Wingdings" pitchFamily="2" charset="2"/>
              </a:rPr>
            </a:br>
            <a:r>
              <a:rPr lang="fr-FR" altLang="en-US" sz="2400" dirty="0" err="1">
                <a:solidFill>
                  <a:srgbClr val="FFFF00"/>
                </a:solidFill>
                <a:latin typeface="Times New Roman" pitchFamily="2" charset="0"/>
                <a:sym typeface="Wingdings" pitchFamily="2" charset="2"/>
              </a:rPr>
              <a:t>shadowing</a:t>
            </a:r>
            <a:r>
              <a:rPr lang="fr-FR" altLang="en-US" sz="2400" dirty="0">
                <a:solidFill>
                  <a:schemeClr val="bg1"/>
                </a:solidFill>
                <a:latin typeface="Times New Roman" pitchFamily="2" charset="0"/>
                <a:sym typeface="Wingdings" pitchFamily="2" charset="2"/>
              </a:rPr>
              <a:t>  </a:t>
            </a:r>
            <a:endParaRPr lang="fr-FR" altLang="en-US" sz="2400" dirty="0">
              <a:solidFill>
                <a:schemeClr val="bg1"/>
              </a:solidFill>
              <a:latin typeface="Times New Roman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E365F-B783-CCD8-E3C7-CF6562002D0B}"/>
              </a:ext>
            </a:extLst>
          </p:cNvPr>
          <p:cNvSpPr txBox="1">
            <a:spLocks/>
          </p:cNvSpPr>
          <p:nvPr/>
        </p:nvSpPr>
        <p:spPr>
          <a:xfrm>
            <a:off x="1172879" y="280261"/>
            <a:ext cx="10289498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is a SAR image? </a:t>
            </a:r>
          </a:p>
        </p:txBody>
      </p:sp>
    </p:spTree>
    <p:extLst>
      <p:ext uri="{BB962C8B-B14F-4D97-AF65-F5344CB8AC3E}">
        <p14:creationId xmlns:p14="http://schemas.microsoft.com/office/powerpoint/2010/main" val="138426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 descr="forshrt">
            <a:extLst>
              <a:ext uri="{FF2B5EF4-FFF2-40B4-BE49-F238E27FC236}">
                <a16:creationId xmlns:a16="http://schemas.microsoft.com/office/drawing/2014/main" id="{C6D9130A-F546-C64D-8613-96DC87454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181" y="2608265"/>
            <a:ext cx="47244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83" name="Text Box 11">
            <a:extLst>
              <a:ext uri="{FF2B5EF4-FFF2-40B4-BE49-F238E27FC236}">
                <a16:creationId xmlns:a16="http://schemas.microsoft.com/office/drawing/2014/main" id="{E2020000-F33A-8A4B-9053-BC918404E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728" y="1676401"/>
            <a:ext cx="55363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BE" altLang="en-US" dirty="0" err="1">
                <a:solidFill>
                  <a:schemeClr val="bg1"/>
                </a:solidFill>
              </a:rPr>
              <a:t>Topography</a:t>
            </a:r>
            <a:r>
              <a:rPr lang="fr-BE" altLang="en-US" dirty="0">
                <a:solidFill>
                  <a:schemeClr val="bg1"/>
                </a:solidFill>
              </a:rPr>
              <a:t> =&gt; </a:t>
            </a:r>
            <a:r>
              <a:rPr lang="fr-BE" altLang="en-US" dirty="0" err="1">
                <a:solidFill>
                  <a:schemeClr val="bg1"/>
                </a:solidFill>
              </a:rPr>
              <a:t>Shortening</a:t>
            </a:r>
            <a:endParaRPr lang="en-US" alt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FBD459-4762-554C-BBCD-E14AF7AED572}"/>
              </a:ext>
            </a:extLst>
          </p:cNvPr>
          <p:cNvCxnSpPr>
            <a:cxnSpLocks/>
          </p:cNvCxnSpPr>
          <p:nvPr/>
        </p:nvCxnSpPr>
        <p:spPr>
          <a:xfrm>
            <a:off x="4865346" y="5934632"/>
            <a:ext cx="1006536" cy="484096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403751-F479-D14F-81F1-6B0D72C14B93}"/>
              </a:ext>
            </a:extLst>
          </p:cNvPr>
          <p:cNvCxnSpPr>
            <a:cxnSpLocks/>
          </p:cNvCxnSpPr>
          <p:nvPr/>
        </p:nvCxnSpPr>
        <p:spPr>
          <a:xfrm flipV="1">
            <a:off x="3917576" y="5934632"/>
            <a:ext cx="947770" cy="4840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C1A1FE-BDA9-4E47-AA10-6954090E51F5}"/>
              </a:ext>
            </a:extLst>
          </p:cNvPr>
          <p:cNvGrpSpPr/>
          <p:nvPr/>
        </p:nvGrpSpPr>
        <p:grpSpPr>
          <a:xfrm>
            <a:off x="7369900" y="1116243"/>
            <a:ext cx="4707071" cy="5002307"/>
            <a:chOff x="7355586" y="1443316"/>
            <a:chExt cx="4707071" cy="50023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02C0C70-2906-F94D-A7CF-36B4DFDA8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5586" y="1443316"/>
              <a:ext cx="4707071" cy="500230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8D600F-EDB4-C441-BC32-BD2BA983C07A}"/>
                </a:ext>
              </a:extLst>
            </p:cNvPr>
            <p:cNvCxnSpPr/>
            <p:nvPr/>
          </p:nvCxnSpPr>
          <p:spPr>
            <a:xfrm>
              <a:off x="8292353" y="3944469"/>
              <a:ext cx="152400" cy="0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AC423F1-6552-2D4A-9F03-06DAB00490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36306" y="4025151"/>
              <a:ext cx="1452282" cy="0"/>
            </a:xfrm>
            <a:prstGeom prst="line">
              <a:avLst/>
            </a:prstGeom>
            <a:ln w="444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1F0BBC-3FFA-EE41-AB9C-51D9C13233E4}"/>
                </a:ext>
              </a:extLst>
            </p:cNvPr>
            <p:cNvSpPr txBox="1"/>
            <p:nvPr/>
          </p:nvSpPr>
          <p:spPr>
            <a:xfrm>
              <a:off x="7772400" y="3575137"/>
              <a:ext cx="672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A-B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8A6B4B-548A-8D4F-A074-428071CF8B2D}"/>
                </a:ext>
              </a:extLst>
            </p:cNvPr>
            <p:cNvSpPr txBox="1"/>
            <p:nvPr/>
          </p:nvSpPr>
          <p:spPr>
            <a:xfrm>
              <a:off x="10479741" y="3554423"/>
              <a:ext cx="672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B-C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066A7-9CCA-D54A-8ABA-EA2C73641F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667" y="5148915"/>
            <a:ext cx="2278093" cy="1709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EE458-76DD-37A7-1AE9-9EA6C9F19CAB}"/>
              </a:ext>
            </a:extLst>
          </p:cNvPr>
          <p:cNvSpPr txBox="1">
            <a:spLocks/>
          </p:cNvSpPr>
          <p:nvPr/>
        </p:nvSpPr>
        <p:spPr>
          <a:xfrm>
            <a:off x="1172879" y="280261"/>
            <a:ext cx="10289498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is a SAR image? </a:t>
            </a:r>
          </a:p>
        </p:txBody>
      </p:sp>
    </p:spTree>
    <p:extLst>
      <p:ext uri="{BB962C8B-B14F-4D97-AF65-F5344CB8AC3E}">
        <p14:creationId xmlns:p14="http://schemas.microsoft.com/office/powerpoint/2010/main" val="38624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3" name="Text Box 11">
            <a:extLst>
              <a:ext uri="{FF2B5EF4-FFF2-40B4-BE49-F238E27FC236}">
                <a16:creationId xmlns:a16="http://schemas.microsoft.com/office/drawing/2014/main" id="{E2020000-F33A-8A4B-9053-BC918404E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728" y="1676401"/>
            <a:ext cx="55363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BE" altLang="en-US" dirty="0" err="1">
                <a:solidFill>
                  <a:schemeClr val="bg1"/>
                </a:solidFill>
              </a:rPr>
              <a:t>Topography</a:t>
            </a:r>
            <a:r>
              <a:rPr lang="fr-BE" altLang="en-US" dirty="0">
                <a:solidFill>
                  <a:schemeClr val="bg1"/>
                </a:solidFill>
              </a:rPr>
              <a:t> =&gt; </a:t>
            </a:r>
            <a:r>
              <a:rPr lang="fr-BE" altLang="en-US" dirty="0" err="1">
                <a:solidFill>
                  <a:schemeClr val="bg1"/>
                </a:solidFill>
              </a:rPr>
              <a:t>Layover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2" descr="2797">
            <a:extLst>
              <a:ext uri="{FF2B5EF4-FFF2-40B4-BE49-F238E27FC236}">
                <a16:creationId xmlns:a16="http://schemas.microsoft.com/office/drawing/2014/main" id="{A26C9C8B-3DA4-4840-A831-E7E2017EF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3247" y="2361078"/>
            <a:ext cx="4953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3D7AFB-8AC7-4546-88B9-126C4E5F9C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467" y="2287779"/>
            <a:ext cx="4605204" cy="397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558AC-28B1-2AE5-3880-54D6AC36AE04}"/>
              </a:ext>
            </a:extLst>
          </p:cNvPr>
          <p:cNvSpPr txBox="1">
            <a:spLocks/>
          </p:cNvSpPr>
          <p:nvPr/>
        </p:nvSpPr>
        <p:spPr>
          <a:xfrm>
            <a:off x="1172879" y="280261"/>
            <a:ext cx="10289498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is a SAR image? </a:t>
            </a:r>
          </a:p>
        </p:txBody>
      </p:sp>
    </p:spTree>
    <p:extLst>
      <p:ext uri="{BB962C8B-B14F-4D97-AF65-F5344CB8AC3E}">
        <p14:creationId xmlns:p14="http://schemas.microsoft.com/office/powerpoint/2010/main" val="64757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10387</TotalTime>
  <Words>1211</Words>
  <Application>Microsoft Macintosh PowerPoint</Application>
  <PresentationFormat>Widescreen</PresentationFormat>
  <Paragraphs>211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AdvOT863180fb</vt:lpstr>
      <vt:lpstr>Arial</vt:lpstr>
      <vt:lpstr>Calibri</vt:lpstr>
      <vt:lpstr>Symbol</vt:lpstr>
      <vt:lpstr>Times New Roman</vt:lpstr>
      <vt:lpstr>Wingdings</vt:lpstr>
      <vt:lpstr>Office Theme</vt:lpstr>
      <vt:lpstr>Synthetic Aperture Radar Interferometry (InSAR)  basic concepts</vt:lpstr>
      <vt:lpstr>Plan</vt:lpstr>
      <vt:lpstr>What is a SAR image? </vt:lpstr>
      <vt:lpstr>What is a SAR image?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</vt:lpstr>
      <vt:lpstr>InSAR method</vt:lpstr>
      <vt:lpstr>InSAR method</vt:lpstr>
      <vt:lpstr>Coherence</vt:lpstr>
      <vt:lpstr>Plan</vt:lpstr>
      <vt:lpstr>InSAR Times series:</vt:lpstr>
      <vt:lpstr>InSAR Times series:</vt:lpstr>
      <vt:lpstr>InSAR Times series:</vt:lpstr>
      <vt:lpstr>PowerPoint Presentation</vt:lpstr>
      <vt:lpstr>PowerPoint Presentation</vt:lpstr>
      <vt:lpstr>PowerPoint Presentation</vt:lpstr>
      <vt:lpstr>MSBAS operates with all type of SAR</vt:lpstr>
      <vt:lpstr>Limitations: </vt:lpstr>
      <vt:lpstr>Plan</vt:lpstr>
      <vt:lpstr>Information from the amplitude images</vt:lpstr>
      <vt:lpstr>Nyiragongo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Utilisation de AI appliquée à l’analyse des données InSAR ?</dc:title>
  <dc:creator>Microsoft Office User N</dc:creator>
  <cp:lastModifiedBy>Nicolas D'OREYE</cp:lastModifiedBy>
  <cp:revision>265</cp:revision>
  <dcterms:created xsi:type="dcterms:W3CDTF">2020-03-02T07:37:26Z</dcterms:created>
  <dcterms:modified xsi:type="dcterms:W3CDTF">2024-07-15T14:46:52Z</dcterms:modified>
</cp:coreProperties>
</file>